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28" autoAdjust="0"/>
  </p:normalViewPr>
  <p:slideViewPr>
    <p:cSldViewPr snapToGrid="0" snapToObjects="1">
      <p:cViewPr>
        <p:scale>
          <a:sx n="60" d="100"/>
          <a:sy n="60" d="100"/>
        </p:scale>
        <p:origin x="-84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5CD856-9BD6-4744-A0EC-D8B1EEAA86AD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1EE05-BDEB-4708-8855-E163306CB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15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E21A5-55FF-3142-810C-E4328244EAE6}" type="datetimeFigureOut">
              <a:rPr lang="en-US" smtClean="0"/>
              <a:t>1/11/2017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C0569-6FAE-D54D-8E5F-A92BB7074D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792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5C0569-6FAE-D54D-8E5F-A92BB7074DD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69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FBB59-EBFC-7D47-B559-29D9C0DDD0C1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5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6757-7554-184C-B258-5DD7988D34E3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41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9A6E1-6232-4548-A567-1E863193E9B3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81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0827-9F0B-5D4C-8BCC-3163E1801EFC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5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C2158-C082-924A-AE80-9EEE0D3003E5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F48C6-1460-1941-A6B1-E26E00CF0D47}" type="datetime1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40435-4A6F-D043-9ED4-C31293920E30}" type="datetime1">
              <a:rPr lang="en-US" smtClean="0"/>
              <a:t>1/11/2017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9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472-43DE-5949-A4D0-B4D0D9D93DEB}" type="datetime1">
              <a:rPr lang="en-US" smtClean="0"/>
              <a:t>1/11/2017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5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F65C-FD90-C94D-B903-E46402BC7B2E}" type="datetime1">
              <a:rPr lang="en-US" smtClean="0"/>
              <a:t>1/11/2017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5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065D3-65A9-8747-8E13-2AEBE5D1E626}" type="datetime1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606B7-D79D-944F-86E2-B5A3D7CB1D77}" type="datetime1">
              <a:rPr lang="en-US" smtClean="0"/>
              <a:t>1/11/2017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29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1C93-F2AB-6940-9B5A-D4D35C8F5024}" type="datetime1">
              <a:rPr lang="en-US" smtClean="0"/>
              <a:t>1/11/2017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© K. Coder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6EE3-DF46-9448-9878-55CCD09EC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0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>
                <a:ln>
                  <a:solidFill>
                    <a:schemeClr val="tx1"/>
                  </a:solidFill>
                </a:ln>
                <a:solidFill>
                  <a:srgbClr val="000000"/>
                </a:solidFill>
                <a:latin typeface="American Typewriter"/>
                <a:cs typeface="American Typewriter"/>
              </a:rPr>
              <a:t>Worksheet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 – </a:t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  <a:latin typeface="American Typewriter"/>
                <a:cs typeface="American Typewriter"/>
              </a:rPr>
              <a:t>Earthquake P-wave &amp; S-wave Travel Time Chart Tutorial</a:t>
            </a:r>
            <a:endParaRPr lang="en-US" b="1" dirty="0">
              <a:ln>
                <a:solidFill>
                  <a:schemeClr val="tx1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2148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9: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earthquake occurs at 08:50:40, what time did the P-wave arrive at a seismic station 2,600 km away</a:t>
            </a:r>
            <a:r>
              <a:rPr lang="en-US" sz="2000" b="1" dirty="0" smtClean="0">
                <a:solidFill>
                  <a:srgbClr val="0000FF"/>
                </a:solidFill>
              </a:rPr>
              <a:t>? 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3) If </a:t>
            </a:r>
            <a:r>
              <a:rPr lang="en-US" dirty="0"/>
              <a:t>you are asked for the </a:t>
            </a:r>
            <a:r>
              <a:rPr lang="en-US" b="1" u="sng" dirty="0"/>
              <a:t>arrival time</a:t>
            </a:r>
            <a:r>
              <a:rPr lang="en-US" dirty="0"/>
              <a:t> of an earthquake wave and given an epicenter distance and origin time: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travel time of the wave (see #1)</a:t>
            </a:r>
          </a:p>
          <a:p>
            <a:pPr lvl="1"/>
            <a:r>
              <a:rPr lang="en-US" dirty="0" smtClean="0"/>
              <a:t>b) Add </a:t>
            </a:r>
            <a:r>
              <a:rPr lang="en-US" dirty="0"/>
              <a:t>travel time to the origin time given.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4185" y="510735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08:50:40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+00:05:00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74391" y="5123793"/>
            <a:ext cx="0" cy="139710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5123793"/>
            <a:ext cx="1321537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4035" y="5890026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08:55:40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004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10: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earthquake occurs at 02:11:20, what time did the S-wave arrive at a seismic station 9,000 km away?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3) If </a:t>
            </a:r>
            <a:r>
              <a:rPr lang="en-US" dirty="0"/>
              <a:t>you are asked for the </a:t>
            </a:r>
            <a:r>
              <a:rPr lang="en-US" b="1" u="sng" dirty="0"/>
              <a:t>arrival time</a:t>
            </a:r>
            <a:r>
              <a:rPr lang="en-US" dirty="0"/>
              <a:t> of an earthquake wave and given an epicenter distance and origin time: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travel time of the wave (see #1)</a:t>
            </a:r>
          </a:p>
          <a:p>
            <a:pPr lvl="1"/>
            <a:r>
              <a:rPr lang="en-US" dirty="0" smtClean="0"/>
              <a:t>b) Add </a:t>
            </a:r>
            <a:r>
              <a:rPr lang="en-US" dirty="0"/>
              <a:t>travel time to the origin time given.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24185" y="510735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02:11:20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+00:22:20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8343260" y="819807"/>
            <a:ext cx="0" cy="559716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819807"/>
            <a:ext cx="44904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94035" y="5890026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02:33:40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284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11: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 P-wave arrives at a station 8,000 km away at 12:15:00, what time did the earthquake originate?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4) </a:t>
            </a:r>
            <a:r>
              <a:rPr lang="en-US" dirty="0"/>
              <a:t>If you are asked for the </a:t>
            </a:r>
            <a:r>
              <a:rPr lang="en-US" b="1" u="sng" dirty="0"/>
              <a:t>origin time</a:t>
            </a:r>
            <a:r>
              <a:rPr lang="en-US" dirty="0"/>
              <a:t> (the time an earthquake occurred):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the travel time of the given wave (see #1)</a:t>
            </a:r>
          </a:p>
          <a:p>
            <a:pPr lvl="1"/>
            <a:r>
              <a:rPr lang="en-US" dirty="0" smtClean="0"/>
              <a:t>b) Subtract </a:t>
            </a:r>
            <a:r>
              <a:rPr lang="en-US" dirty="0"/>
              <a:t>arrival time you were given minus the travel time.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5569" y="4593009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12:15:00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- 00:11:20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47960" y="3564483"/>
            <a:ext cx="0" cy="282874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3552608"/>
            <a:ext cx="399510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553" y="539614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12:03:40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61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2772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12: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If an S-wave arrives at a station 4,400 km away at 07:45:00, what time did the earthquake </a:t>
            </a:r>
            <a:r>
              <a:rPr lang="en-US" sz="2000" b="1" dirty="0" smtClean="0">
                <a:solidFill>
                  <a:srgbClr val="0000FF"/>
                </a:solidFill>
              </a:rPr>
              <a:t>originate?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4) </a:t>
            </a:r>
            <a:r>
              <a:rPr lang="en-US" dirty="0"/>
              <a:t>If you are asked for the </a:t>
            </a:r>
            <a:r>
              <a:rPr lang="en-US" b="1" u="sng" dirty="0"/>
              <a:t>origin time</a:t>
            </a:r>
            <a:r>
              <a:rPr lang="en-US" dirty="0"/>
              <a:t> (the time an earthquake occurred): </a:t>
            </a:r>
          </a:p>
          <a:p>
            <a:pPr lvl="1"/>
            <a:r>
              <a:rPr lang="en-US" dirty="0" smtClean="0"/>
              <a:t>a) Determine </a:t>
            </a:r>
            <a:r>
              <a:rPr lang="en-US" dirty="0"/>
              <a:t>the travel time of the given wave (see #1)</a:t>
            </a:r>
          </a:p>
          <a:p>
            <a:pPr lvl="1"/>
            <a:r>
              <a:rPr lang="en-US" dirty="0" smtClean="0"/>
              <a:t>b) Subtract </a:t>
            </a:r>
            <a:r>
              <a:rPr lang="en-US" dirty="0"/>
              <a:t>arrival time you were given minus the travel time.</a:t>
            </a:r>
          </a:p>
          <a:p>
            <a:pPr lvl="0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75569" y="4677674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07:45:00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- 00:13:40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063830" y="2992164"/>
            <a:ext cx="0" cy="344673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48100" y="2973114"/>
            <a:ext cx="222276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553" y="539614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07:31:20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68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9550" y="1191"/>
            <a:ext cx="84391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5) If </a:t>
            </a:r>
            <a:r>
              <a:rPr lang="en-US" sz="2000" dirty="0"/>
              <a:t>you are asked to determine the </a:t>
            </a:r>
            <a:r>
              <a:rPr lang="en-US" sz="2000" b="1" u="sng" dirty="0"/>
              <a:t>difference in arrival time</a:t>
            </a:r>
            <a:r>
              <a:rPr lang="en-US" sz="20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Mark </a:t>
            </a:r>
            <a:r>
              <a:rPr lang="en-US" sz="2000" dirty="0"/>
              <a:t>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Line </a:t>
            </a:r>
            <a:r>
              <a:rPr lang="en-US" sz="2000" dirty="0"/>
              <a:t>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2000" dirty="0" smtClean="0"/>
              <a:t>The </a:t>
            </a:r>
            <a:r>
              <a:rPr lang="en-US" sz="2000" dirty="0"/>
              <a:t>second mark will indicate the difference in arrival time.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057925"/>
            <a:ext cx="7296150" cy="36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6377049" y="2066307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361169" y="416966"/>
            <a:ext cx="0" cy="59393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11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5,000 km away. How long after the first P-wave did the first S-wave arrive?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1715" y="4115240"/>
            <a:ext cx="760021" cy="3120170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65541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6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8690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14: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7,600 km away. How long after the first P-wave did the first S-wave arrive?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663588" y="1100532"/>
            <a:ext cx="760021" cy="3549064"/>
            <a:chOff x="6377049" y="2066307"/>
            <a:chExt cx="760021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7049" y="233759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7652955" y="395700"/>
            <a:ext cx="0" cy="5939384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015364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5" y="4423625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14: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epicenter station is 7,600 km away. How long after the first P-wave did the first S-wave arrive?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9 min 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42194" y="3822466"/>
            <a:ext cx="760021" cy="3549064"/>
            <a:chOff x="6377049" y="2066307"/>
            <a:chExt cx="760021" cy="3120170"/>
          </a:xfrm>
        </p:grpSpPr>
        <p:sp>
          <p:nvSpPr>
            <p:cNvPr id="12" name="Rectangle 1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77049" y="233759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Rectangle 15"/>
          <p:cNvSpPr/>
          <p:nvPr/>
        </p:nvSpPr>
        <p:spPr>
          <a:xfrm>
            <a:off x="-1" y="29174"/>
            <a:ext cx="346165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5) </a:t>
            </a:r>
            <a:r>
              <a:rPr lang="en-US" sz="1700" dirty="0"/>
              <a:t>If you are asked to determine the </a:t>
            </a:r>
            <a:r>
              <a:rPr lang="en-US" sz="1700" b="1" u="sng" dirty="0"/>
              <a:t>difference in arrival time</a:t>
            </a:r>
            <a:r>
              <a:rPr lang="en-US" sz="1700" dirty="0"/>
              <a:t> between P-waves and S-waves: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a piece of scrap paper vertically on the epicenter distance given.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Mark the locations where the P-wave and S-wave intersect your scrap paper.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Line up the scrap paper on the y-axis with one point on the 0 minute mark.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sz="1700" dirty="0"/>
              <a:t>The second mark will indicate the difference in arrival time.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05215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3,200 km away at 06:10:00.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482961" y="2335700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327347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5469313" y="313899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50191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</a:t>
            </a:r>
            <a:r>
              <a:rPr lang="en-US" sz="2000" dirty="0" smtClean="0"/>
              <a:t>: </a:t>
            </a:r>
            <a:r>
              <a:rPr lang="en-US" sz="2000" b="1" dirty="0">
                <a:solidFill>
                  <a:srgbClr val="0000FF"/>
                </a:solidFill>
              </a:rPr>
              <a:t>How long does it take a P-wave to travel 4,000 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7 minutes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4634459"/>
            <a:ext cx="0" cy="1721891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2797" y="4633062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35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06:14:40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06:10:00</a:t>
            </a:r>
          </a:p>
          <a:p>
            <a:r>
              <a:rPr lang="en-US" sz="2000" b="1" u="sng" dirty="0">
                <a:solidFill>
                  <a:srgbClr val="00B050"/>
                </a:solidFill>
                <a:latin typeface="American Typewriter"/>
                <a:cs typeface="Arial"/>
              </a:rPr>
              <a:t>+</a:t>
            </a:r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 00:04:40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3,200 km away at 06:10:00.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49436" y="3821600"/>
            <a:ext cx="761814" cy="3549064"/>
            <a:chOff x="6375256" y="2066307"/>
            <a:chExt cx="761814" cy="3120170"/>
          </a:xfrm>
        </p:grpSpPr>
        <p:sp>
          <p:nvSpPr>
            <p:cNvPr id="21" name="Rectangle 20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6375256" y="327347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93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4,000 km away at 01:25:00. What time did the first S-wave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5881347" y="2091152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305847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5868943" y="313899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69566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01:30:40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6)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01:25:00</a:t>
            </a:r>
          </a:p>
          <a:p>
            <a:r>
              <a:rPr lang="en-US" sz="2000" b="1" u="sng" dirty="0">
                <a:solidFill>
                  <a:srgbClr val="00B050"/>
                </a:solidFill>
                <a:latin typeface="American Typewriter"/>
                <a:cs typeface="Arial"/>
              </a:rPr>
              <a:t>+</a:t>
            </a:r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 00:05:40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 P-wave arrived at a seismic station 4,000 km away at 01:25:00. What time did the first S-wave arrive at this station?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56854" y="3823152"/>
            <a:ext cx="761814" cy="3549064"/>
            <a:chOff x="6375256" y="2066307"/>
            <a:chExt cx="761814" cy="3120170"/>
          </a:xfrm>
        </p:grpSpPr>
        <p:sp>
          <p:nvSpPr>
            <p:cNvPr id="15" name="Rectangle 14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75256" y="305847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126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381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17: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6,200 km away at 04:48:00. What time did the first P-wave arrive at this station?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972021" y="1425367"/>
            <a:ext cx="761814" cy="3549064"/>
            <a:chOff x="6375256" y="2066307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2614530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6960764" y="344963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7) If </a:t>
            </a:r>
            <a:r>
              <a:rPr lang="en-US" dirty="0"/>
              <a:t>you are asked to determine the </a:t>
            </a:r>
            <a:r>
              <a:rPr lang="en-US" b="1" u="sng" dirty="0"/>
              <a:t>arrival time of the P-wave</a:t>
            </a:r>
            <a:r>
              <a:rPr lang="en-US" dirty="0"/>
              <a:t> and given a clock time for the arrival of the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distance,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Subtract the difference in arrival time from the clock time of the S-wave.</a:t>
            </a:r>
          </a:p>
        </p:txBody>
      </p:sp>
    </p:spTree>
    <p:extLst>
      <p:ext uri="{BB962C8B-B14F-4D97-AF65-F5344CB8AC3E}">
        <p14:creationId xmlns:p14="http://schemas.microsoft.com/office/powerpoint/2010/main" val="757795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04:40:20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29174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 smtClean="0"/>
              <a:t>7)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04:48:00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- 00:07:40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17: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6,200 km away at 04:48:00. What time did the first P-wave arrive at this station? 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3969513" y="3827373"/>
            <a:ext cx="761814" cy="3549064"/>
            <a:chOff x="6375256" y="2066307"/>
            <a:chExt cx="761814" cy="3120170"/>
          </a:xfrm>
        </p:grpSpPr>
        <p:sp>
          <p:nvSpPr>
            <p:cNvPr id="19" name="Rectangle 18"/>
            <p:cNvSpPr/>
            <p:nvPr/>
          </p:nvSpPr>
          <p:spPr>
            <a:xfrm>
              <a:off x="6377049" y="2066307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375256" y="2614530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6377049" y="4292804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544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74" y="3381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18: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1,400 km away at 09:20:40. What time did the first P-wave arrive at this </a:t>
            </a:r>
            <a:r>
              <a:rPr lang="en-US" sz="2000" b="1" dirty="0" smtClean="0">
                <a:solidFill>
                  <a:srgbClr val="0000FF"/>
                </a:solidFill>
              </a:rPr>
              <a:t>station?</a:t>
            </a:r>
            <a:endParaRPr lang="en-US" sz="2000" b="1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054" y="4132650"/>
            <a:ext cx="761814" cy="2149345"/>
            <a:chOff x="6375256" y="1567196"/>
            <a:chExt cx="761814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75256" y="28481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7049" y="37182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Straight Connector 15"/>
          <p:cNvCxnSpPr/>
          <p:nvPr/>
        </p:nvCxnSpPr>
        <p:spPr>
          <a:xfrm flipV="1">
            <a:off x="4586054" y="311396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-1" y="29174"/>
            <a:ext cx="34616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7) If </a:t>
            </a:r>
            <a:r>
              <a:rPr lang="en-US" dirty="0"/>
              <a:t>you are asked to determine the </a:t>
            </a:r>
            <a:r>
              <a:rPr lang="en-US" b="1" u="sng" dirty="0"/>
              <a:t>arrival time of the P-wave</a:t>
            </a:r>
            <a:r>
              <a:rPr lang="en-US" dirty="0"/>
              <a:t> and given a clock time for the arrival of the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distance,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Subtract the difference in arrival time from the clock time of the S-wave.</a:t>
            </a:r>
          </a:p>
        </p:txBody>
      </p:sp>
    </p:spTree>
    <p:extLst>
      <p:ext uri="{BB962C8B-B14F-4D97-AF65-F5344CB8AC3E}">
        <p14:creationId xmlns:p14="http://schemas.microsoft.com/office/powerpoint/2010/main" val="303654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09:18:20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1" y="12241"/>
            <a:ext cx="3461657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700" dirty="0"/>
              <a:t>7</a:t>
            </a:r>
            <a:r>
              <a:rPr lang="en-US" sz="1700" dirty="0" smtClean="0"/>
              <a:t>) </a:t>
            </a:r>
            <a:r>
              <a:rPr lang="en-US" dirty="0"/>
              <a:t>If you are asked to determine the </a:t>
            </a:r>
            <a:r>
              <a:rPr lang="en-US" b="1" u="sng" dirty="0"/>
              <a:t>arrival time of the S-wave</a:t>
            </a:r>
            <a:r>
              <a:rPr lang="en-US" dirty="0"/>
              <a:t> and given a clock time for the arrival of the P-wave: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difference in arrival time between P-wave and S-wave at the given epicenter distance.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Add the difference in arrival time to the clock time of the P-wave.</a:t>
            </a:r>
          </a:p>
          <a:p>
            <a:pPr lvl="0"/>
            <a:endParaRPr lang="en-US" sz="1700" dirty="0"/>
          </a:p>
        </p:txBody>
      </p:sp>
      <p:sp>
        <p:nvSpPr>
          <p:cNvPr id="17" name="TextBox 16"/>
          <p:cNvSpPr txBox="1"/>
          <p:nvPr/>
        </p:nvSpPr>
        <p:spPr>
          <a:xfrm>
            <a:off x="995004" y="5391892"/>
            <a:ext cx="20473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09:20:40</a:t>
            </a:r>
          </a:p>
          <a:p>
            <a:r>
              <a:rPr lang="en-US" sz="2000" b="1" u="sng" dirty="0" smtClean="0">
                <a:solidFill>
                  <a:srgbClr val="00B050"/>
                </a:solidFill>
                <a:latin typeface="American Typewriter"/>
                <a:cs typeface="Arial"/>
              </a:rPr>
              <a:t>-  00:02:20</a:t>
            </a:r>
            <a:endParaRPr lang="en-US" sz="2000" b="1" u="sng" dirty="0">
              <a:solidFill>
                <a:srgbClr val="00B050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074" y="3127088"/>
            <a:ext cx="315232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merican Typewriter"/>
                <a:cs typeface="American Typewriter"/>
              </a:rPr>
              <a:t>Example 18: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An S-wave arrived at a seismic station 1,400 km away at 09:20:40. What time did the first P-wave arrive at this station?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45981" y="4886115"/>
            <a:ext cx="761814" cy="2149345"/>
            <a:chOff x="6375256" y="1567196"/>
            <a:chExt cx="761814" cy="3120170"/>
          </a:xfrm>
        </p:grpSpPr>
        <p:sp>
          <p:nvSpPr>
            <p:cNvPr id="15" name="Rectangle 1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6375256" y="28481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377049" y="37182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216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7067" y="215543"/>
            <a:ext cx="8585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8) If </a:t>
            </a:r>
            <a:r>
              <a:rPr lang="en-US" dirty="0"/>
              <a:t>you are asked to determine the </a:t>
            </a:r>
            <a:r>
              <a:rPr lang="en-US" b="1" u="sng" dirty="0"/>
              <a:t>epicenter distance using the difference in arrival time</a:t>
            </a:r>
            <a:r>
              <a:rPr lang="en-US" b="1" dirty="0"/>
              <a:t> </a:t>
            </a:r>
            <a:r>
              <a:rPr lang="en-US" dirty="0"/>
              <a:t>of P-wave and S-wave: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Find the difference in clock time between the P-wave and S-wave by subtracting the given times.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Use the Y-axis (time travel) and use a piece of scrap paper to mark the time difference.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US" dirty="0"/>
              <a:t>Determine the epicenter distance of this location using the X-axis.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3454400"/>
            <a:ext cx="7311084" cy="340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70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649" y="4493446"/>
            <a:ext cx="38213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19: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924950" y="3845655"/>
            <a:ext cx="760762" cy="3185440"/>
            <a:chOff x="6376308" y="1567196"/>
            <a:chExt cx="760762" cy="3120170"/>
          </a:xfrm>
        </p:grpSpPr>
        <p:sp>
          <p:nvSpPr>
            <p:cNvPr id="2" name="Rectangle 1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73380" y="5641709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10:08:40</a:t>
            </a:r>
          </a:p>
          <a:p>
            <a:r>
              <a:rPr lang="en-US" sz="1500" b="1" u="sng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-  10:00:00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</a:t>
            </a:r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00:08:40</a:t>
            </a:r>
            <a:endParaRPr lang="en-US" sz="1500" b="1" dirty="0">
              <a:solidFill>
                <a:srgbClr val="00B05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37068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Answer: </a:t>
            </a:r>
            <a:r>
              <a:rPr lang="en-US" sz="15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7,200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30" y="4432997"/>
            <a:ext cx="315232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19:</a:t>
            </a:r>
            <a:r>
              <a:rPr lang="en-US" sz="1500" dirty="0" smtClean="0"/>
              <a:t> </a:t>
            </a:r>
            <a:r>
              <a:rPr lang="en-US" sz="1500" b="1" dirty="0">
                <a:solidFill>
                  <a:srgbClr val="0000FF"/>
                </a:solidFill>
              </a:rPr>
              <a:t>The first P-wave arrived at a seismic station at 10:00:00. The first S-wave arrived at the same seismic station at 10:08:40. How far is this seismic station from the epicenter?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465589" y="1198150"/>
            <a:ext cx="760762" cy="3185440"/>
            <a:chOff x="6376308" y="1567196"/>
            <a:chExt cx="760762" cy="3120170"/>
          </a:xfrm>
        </p:grpSpPr>
        <p:sp>
          <p:nvSpPr>
            <p:cNvPr id="25" name="Rectangle 24"/>
            <p:cNvSpPr/>
            <p:nvPr/>
          </p:nvSpPr>
          <p:spPr>
            <a:xfrm>
              <a:off x="6377049" y="1567196"/>
              <a:ext cx="760021" cy="31201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386370" y="1925749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Straight Connector 27"/>
          <p:cNvCxnSpPr/>
          <p:nvPr/>
        </p:nvCxnSpPr>
        <p:spPr>
          <a:xfrm flipV="1">
            <a:off x="7465589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861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2: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an S-wave </a:t>
            </a:r>
            <a:r>
              <a:rPr lang="en-US" sz="2000" b="1" dirty="0">
                <a:solidFill>
                  <a:srgbClr val="0000FF"/>
                </a:solidFill>
              </a:rPr>
              <a:t>to travel 4,000 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12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874033" y="3206338"/>
            <a:ext cx="0" cy="315001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723417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62124" y="3219899"/>
            <a:ext cx="2025430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663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-13649" y="4493446"/>
            <a:ext cx="3821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Example 20:</a:t>
            </a:r>
            <a:r>
              <a:rPr lang="en-US" sz="1500" dirty="0" smtClean="0"/>
              <a:t> </a:t>
            </a:r>
            <a:r>
              <a:rPr lang="en-US" sz="1600" b="1" dirty="0">
                <a:solidFill>
                  <a:srgbClr val="0000FF"/>
                </a:solidFill>
              </a:rPr>
              <a:t>The first P-wave arrived at a seismic station at 06:32:20. The first S-wave arrived at the same seismic station at 06:34:20. How far is this seismic station from the epicenter? </a:t>
            </a:r>
            <a:endParaRPr lang="en-US" sz="1500" b="1" dirty="0">
              <a:solidFill>
                <a:srgbClr val="0000FF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3924950" y="5261341"/>
            <a:ext cx="760762" cy="1752819"/>
            <a:chOff x="6376308" y="2953875"/>
            <a:chExt cx="760762" cy="1716904"/>
          </a:xfrm>
        </p:grpSpPr>
        <p:sp>
          <p:nvSpPr>
            <p:cNvPr id="2" name="Rectangle 1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76887" y="5936645"/>
            <a:ext cx="204731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 06:34:20</a:t>
            </a:r>
          </a:p>
          <a:p>
            <a:r>
              <a:rPr lang="en-US" sz="1500" b="1" u="sng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-  06:32:20</a:t>
            </a:r>
          </a:p>
          <a:p>
            <a:r>
              <a:rPr lang="en-US" sz="1500" b="1" dirty="0">
                <a:solidFill>
                  <a:srgbClr val="00B050"/>
                </a:solidFill>
                <a:latin typeface="American Typewriter"/>
                <a:cs typeface="American Typewriter"/>
              </a:rPr>
              <a:t> </a:t>
            </a:r>
            <a:r>
              <a:rPr lang="en-US" sz="1500" b="1" dirty="0" smtClean="0">
                <a:solidFill>
                  <a:srgbClr val="00B050"/>
                </a:solidFill>
                <a:latin typeface="American Typewriter"/>
                <a:cs typeface="American Typewriter"/>
              </a:rPr>
              <a:t>  00:02:00</a:t>
            </a:r>
            <a:endParaRPr lang="en-US" sz="1500" b="1" dirty="0">
              <a:solidFill>
                <a:srgbClr val="00B050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70569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150075" y="6321365"/>
            <a:ext cx="30288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latin typeface="American Typewriter"/>
                <a:cs typeface="American Typewriter"/>
              </a:rPr>
              <a:t>Answer: </a:t>
            </a:r>
            <a:r>
              <a:rPr lang="en-US" sz="1500" b="1" dirty="0" smtClean="0">
                <a:solidFill>
                  <a:srgbClr val="FF0000"/>
                </a:solidFill>
                <a:latin typeface="American Typewriter"/>
                <a:cs typeface="American Typewriter"/>
              </a:rPr>
              <a:t>1,200 km</a:t>
            </a:r>
            <a:endParaRPr lang="en-US" sz="15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530" y="4596773"/>
            <a:ext cx="36413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merican Typewriter"/>
                <a:cs typeface="American Typewriter"/>
              </a:rPr>
              <a:t>Example 20:</a:t>
            </a:r>
            <a:r>
              <a:rPr lang="en-US" sz="1400" dirty="0"/>
              <a:t> </a:t>
            </a:r>
            <a:r>
              <a:rPr lang="en-US" sz="1400" b="1" dirty="0">
                <a:solidFill>
                  <a:srgbClr val="0000FF"/>
                </a:solidFill>
              </a:rPr>
              <a:t>The first P-wave arrived at a seismic station at 06:32:20. The first S-wave arrived at the same seismic station at 06:34:20. How far is this seismic station from the epicenter?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-1" y="29174"/>
            <a:ext cx="346165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500" dirty="0"/>
              <a:t>8) If you are asked to determine the </a:t>
            </a:r>
            <a:r>
              <a:rPr lang="en-US" sz="1500" b="1" u="sng" dirty="0"/>
              <a:t>epicenter distance using the difference in arrival time</a:t>
            </a:r>
            <a:r>
              <a:rPr lang="en-US" sz="1500" b="1" dirty="0"/>
              <a:t> </a:t>
            </a:r>
            <a:r>
              <a:rPr lang="en-US" sz="1500" dirty="0"/>
              <a:t>of P-wave and S-wave: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Find the difference in clock time between the P-wave and S-wave by subtracting the given times.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Use the Y-axis (time travel) and use a piece of scrap paper to mark the time difference.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Place the marked scrap paper between the P-wave and S-wave line on the graph. Slide the scrap paper along the graph to find the location that the interval is touching both P-wave and S-wave line.</a:t>
            </a:r>
          </a:p>
          <a:p>
            <a:pPr marL="342900" indent="-342900">
              <a:buFont typeface="+mj-lt"/>
              <a:buAutoNum type="alphaLcParenR"/>
            </a:pPr>
            <a:r>
              <a:rPr lang="en-US" sz="1500" dirty="0"/>
              <a:t>Determine the epicenter distance of this location using the X-axis.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490833" y="358531"/>
            <a:ext cx="0" cy="607225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499716" y="4586598"/>
            <a:ext cx="760762" cy="1752819"/>
            <a:chOff x="6376308" y="2953875"/>
            <a:chExt cx="760762" cy="1716904"/>
          </a:xfrm>
        </p:grpSpPr>
        <p:sp>
          <p:nvSpPr>
            <p:cNvPr id="13" name="Rectangle 12"/>
            <p:cNvSpPr/>
            <p:nvPr/>
          </p:nvSpPr>
          <p:spPr>
            <a:xfrm>
              <a:off x="6377049" y="2953875"/>
              <a:ext cx="760021" cy="171690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6386370" y="3534625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376308" y="4035648"/>
              <a:ext cx="199316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764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3: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 P-wave </a:t>
            </a:r>
            <a:r>
              <a:rPr lang="en-US" sz="2000" b="1" dirty="0">
                <a:solidFill>
                  <a:srgbClr val="0000FF"/>
                </a:solidFill>
              </a:rPr>
              <a:t>to travel </a:t>
            </a:r>
            <a:r>
              <a:rPr lang="en-US" sz="2000" b="1" dirty="0" smtClean="0">
                <a:solidFill>
                  <a:srgbClr val="0000FF"/>
                </a:solidFill>
              </a:rPr>
              <a:t>8,000 </a:t>
            </a:r>
            <a:r>
              <a:rPr lang="en-US" sz="2000" b="1" dirty="0">
                <a:solidFill>
                  <a:srgbClr val="0000FF"/>
                </a:solidFill>
              </a:rPr>
              <a:t>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11 min 20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3547993"/>
            <a:ext cx="0" cy="288269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35730" y="3549679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432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4: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long does it take </a:t>
            </a:r>
            <a:r>
              <a:rPr lang="en-US" sz="2000" b="1" dirty="0" smtClean="0">
                <a:solidFill>
                  <a:srgbClr val="0000FF"/>
                </a:solidFill>
              </a:rPr>
              <a:t>an S-wave </a:t>
            </a:r>
            <a:r>
              <a:rPr lang="en-US" sz="2000" b="1" dirty="0">
                <a:solidFill>
                  <a:srgbClr val="0000FF"/>
                </a:solidFill>
              </a:rPr>
              <a:t>to travel </a:t>
            </a:r>
            <a:r>
              <a:rPr lang="en-US" sz="2000" b="1" dirty="0" smtClean="0">
                <a:solidFill>
                  <a:srgbClr val="0000FF"/>
                </a:solidFill>
              </a:rPr>
              <a:t>8,000 </a:t>
            </a:r>
            <a:r>
              <a:rPr lang="en-US" sz="2000" b="1" dirty="0">
                <a:solidFill>
                  <a:srgbClr val="0000FF"/>
                </a:solidFill>
              </a:rPr>
              <a:t>km?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/>
              <a:t>1) If </a:t>
            </a:r>
            <a:r>
              <a:rPr lang="en-US" sz="2000" dirty="0"/>
              <a:t>you are asked the </a:t>
            </a:r>
            <a:r>
              <a:rPr lang="en-US" sz="2000" b="1" u="sng" dirty="0"/>
              <a:t>travel time</a:t>
            </a:r>
            <a:r>
              <a:rPr lang="en-US" sz="2000" dirty="0"/>
              <a:t> of a P-wave or S-wave for a given epicenter distance:</a:t>
            </a:r>
          </a:p>
          <a:p>
            <a:pPr lvl="0"/>
            <a:r>
              <a:rPr lang="en-US" sz="2000" dirty="0" smtClean="0"/>
              <a:t>	a) Go </a:t>
            </a:r>
            <a:r>
              <a:rPr lang="en-US" sz="2000" dirty="0"/>
              <a:t>to the epicenter </a:t>
            </a:r>
            <a:r>
              <a:rPr lang="en-US" sz="2000" dirty="0" smtClean="0"/>
              <a:t>	distance </a:t>
            </a:r>
            <a:r>
              <a:rPr lang="en-US" sz="2000" dirty="0"/>
              <a:t>on the x-axis </a:t>
            </a:r>
            <a:r>
              <a:rPr lang="en-US" sz="2000" dirty="0" smtClean="0"/>
              <a:t>	and go </a:t>
            </a:r>
            <a:r>
              <a:rPr lang="en-US" sz="2000" dirty="0"/>
              <a:t>up to the correct </a:t>
            </a:r>
            <a:r>
              <a:rPr lang="en-US" sz="2000" dirty="0" smtClean="0"/>
              <a:t>	curve</a:t>
            </a:r>
            <a:r>
              <a:rPr lang="en-US" sz="2000" dirty="0"/>
              <a:t>,</a:t>
            </a:r>
          </a:p>
          <a:p>
            <a:pPr lvl="0"/>
            <a:r>
              <a:rPr lang="en-US" sz="2000" dirty="0" smtClean="0"/>
              <a:t>	b) Go </a:t>
            </a:r>
            <a:r>
              <a:rPr lang="en-US" sz="2000" dirty="0"/>
              <a:t>over to the y-axis </a:t>
            </a:r>
            <a:r>
              <a:rPr lang="en-US" sz="2000" dirty="0" smtClean="0"/>
              <a:t>	and </a:t>
            </a:r>
            <a:r>
              <a:rPr lang="en-US" sz="2000" dirty="0"/>
              <a:t>determine the travel </a:t>
            </a:r>
            <a:r>
              <a:rPr lang="en-US" sz="2000" dirty="0" smtClean="0"/>
              <a:t>	time</a:t>
            </a:r>
            <a:r>
              <a:rPr lang="en-US" sz="20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20 min 40 sec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7854605" y="1246909"/>
            <a:ext cx="0" cy="5183778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7706596" y="6391632"/>
            <a:ext cx="304524" cy="24144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852854" y="1245867"/>
            <a:ext cx="4006004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610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5: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S-wave travel in 9 minutes?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2,600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178056" y="4126627"/>
            <a:ext cx="0" cy="22932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3857869" y="4126627"/>
            <a:ext cx="1320187" cy="10633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4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6: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</a:t>
            </a:r>
            <a:r>
              <a:rPr lang="en-US" sz="2000" b="1" dirty="0" smtClean="0">
                <a:solidFill>
                  <a:srgbClr val="0000FF"/>
                </a:solidFill>
              </a:rPr>
              <a:t>P-wave </a:t>
            </a:r>
            <a:r>
              <a:rPr lang="en-US" sz="2000" b="1" dirty="0">
                <a:solidFill>
                  <a:srgbClr val="0000FF"/>
                </a:solidFill>
              </a:rPr>
              <a:t>travel in 9 minutes?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5,600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667072" y="4137461"/>
            <a:ext cx="0" cy="2293226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4137461"/>
            <a:ext cx="280920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177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7: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an S-wave travel in 6 minutes 40 seconds?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1,800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4786585" y="4711617"/>
            <a:ext cx="0" cy="1798649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35040" y="4711617"/>
            <a:ext cx="954996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65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2" t="4198" r="5420" b="11834"/>
          <a:stretch/>
        </p:blipFill>
        <p:spPr bwMode="auto">
          <a:xfrm>
            <a:off x="3346362" y="70118"/>
            <a:ext cx="5647642" cy="68275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4036" y="3618796"/>
            <a:ext cx="31523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Example </a:t>
            </a:r>
            <a:r>
              <a:rPr lang="en-US" sz="2000" b="1" dirty="0">
                <a:latin typeface="American Typewriter"/>
                <a:cs typeface="American Typewriter"/>
              </a:rPr>
              <a:t>8</a:t>
            </a:r>
            <a:r>
              <a:rPr lang="en-US" sz="2000" b="1" dirty="0" smtClean="0">
                <a:latin typeface="American Typewriter"/>
                <a:cs typeface="American Typewriter"/>
              </a:rPr>
              <a:t>:</a:t>
            </a:r>
            <a:r>
              <a:rPr lang="en-US" sz="2000" dirty="0" smtClean="0"/>
              <a:t> </a:t>
            </a:r>
            <a:r>
              <a:rPr lang="en-US" sz="2000" b="1" dirty="0">
                <a:solidFill>
                  <a:srgbClr val="0000FF"/>
                </a:solidFill>
              </a:rPr>
              <a:t>How far can </a:t>
            </a:r>
            <a:r>
              <a:rPr lang="en-US" sz="2000" b="1" dirty="0" smtClean="0">
                <a:solidFill>
                  <a:srgbClr val="0000FF"/>
                </a:solidFill>
              </a:rPr>
              <a:t>a P-wave </a:t>
            </a:r>
            <a:r>
              <a:rPr lang="en-US" sz="2000" b="1" dirty="0">
                <a:solidFill>
                  <a:srgbClr val="0000FF"/>
                </a:solidFill>
              </a:rPr>
              <a:t>travel in 6 minutes 40 seconds?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" y="70118"/>
            <a:ext cx="346165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2) If </a:t>
            </a:r>
            <a:r>
              <a:rPr lang="en-US" dirty="0"/>
              <a:t>you are asked for the </a:t>
            </a:r>
            <a:r>
              <a:rPr lang="en-US" b="1" u="sng" dirty="0"/>
              <a:t>epicenter distance</a:t>
            </a:r>
            <a:r>
              <a:rPr lang="en-US" dirty="0"/>
              <a:t> a P-wave or S-wave traveled for a given travel time:</a:t>
            </a:r>
          </a:p>
          <a:p>
            <a:pPr lvl="1"/>
            <a:r>
              <a:rPr lang="en-US" dirty="0" smtClean="0"/>
              <a:t>a) Go </a:t>
            </a:r>
            <a:r>
              <a:rPr lang="en-US" dirty="0"/>
              <a:t>to the travel time on the y-axis and go over to the correct curve,</a:t>
            </a:r>
          </a:p>
          <a:p>
            <a:pPr lvl="1"/>
            <a:r>
              <a:rPr lang="en-US" dirty="0" smtClean="0"/>
              <a:t>b) Go </a:t>
            </a:r>
            <a:r>
              <a:rPr lang="en-US" dirty="0"/>
              <a:t>down to the x-axis to determine the epicenter distance.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4594" y="5023719"/>
            <a:ext cx="30288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merican Typewriter"/>
                <a:cs typeface="American Typewriter"/>
              </a:rPr>
              <a:t>Answer: </a:t>
            </a:r>
            <a:r>
              <a:rPr lang="en-US" sz="2000" b="1" dirty="0" smtClean="0">
                <a:solidFill>
                  <a:srgbClr val="FF0000"/>
                </a:solidFill>
                <a:latin typeface="Arial"/>
                <a:cs typeface="Arial"/>
              </a:rPr>
              <a:t>3,700 km</a:t>
            </a:r>
            <a:endParaRPr lang="en-US" sz="20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773480" y="4711617"/>
            <a:ext cx="0" cy="1809282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852854" y="4711617"/>
            <a:ext cx="1909993" cy="0"/>
          </a:xfrm>
          <a:prstGeom prst="line">
            <a:avLst/>
          </a:pr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Coder Scienc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Coder Science.thmx</Template>
  <TotalTime>103</TotalTime>
  <Words>2603</Words>
  <Application>Microsoft Office PowerPoint</Application>
  <PresentationFormat>On-screen Show (4:3)</PresentationFormat>
  <Paragraphs>182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Coder Science</vt:lpstr>
      <vt:lpstr>Worksheet –  Earthquake P-wave &amp; S-wave Travel Time Chart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–  Using the P-wave and S-wave Travel Time Chart</dc:title>
  <dc:creator>Coder Science</dc:creator>
  <cp:lastModifiedBy>User</cp:lastModifiedBy>
  <cp:revision>46</cp:revision>
  <cp:lastPrinted>2015-03-27T15:55:52Z</cp:lastPrinted>
  <dcterms:created xsi:type="dcterms:W3CDTF">2015-03-21T19:25:57Z</dcterms:created>
  <dcterms:modified xsi:type="dcterms:W3CDTF">2017-01-11T18:11:46Z</dcterms:modified>
</cp:coreProperties>
</file>