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76" r:id="rId8"/>
    <p:sldId id="262" r:id="rId9"/>
    <p:sldId id="264" r:id="rId10"/>
    <p:sldId id="263" r:id="rId11"/>
    <p:sldId id="266" r:id="rId12"/>
    <p:sldId id="265" r:id="rId13"/>
    <p:sldId id="277" r:id="rId14"/>
    <p:sldId id="267" r:id="rId15"/>
    <p:sldId id="272" r:id="rId16"/>
    <p:sldId id="273" r:id="rId17"/>
    <p:sldId id="268" r:id="rId18"/>
    <p:sldId id="269" r:id="rId19"/>
    <p:sldId id="271" r:id="rId20"/>
    <p:sldId id="275" r:id="rId21"/>
    <p:sldId id="274"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F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6" autoAdjust="0"/>
  </p:normalViewPr>
  <p:slideViewPr>
    <p:cSldViewPr>
      <p:cViewPr>
        <p:scale>
          <a:sx n="90" d="100"/>
          <a:sy n="90" d="100"/>
        </p:scale>
        <p:origin x="-59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F15FE-A40D-44DA-8EDA-7387B9B43B2A}" type="datetimeFigureOut">
              <a:rPr lang="en-US" smtClean="0"/>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B9E32-15C0-4261-A86A-D01EF6BB2E41}" type="slidenum">
              <a:rPr lang="en-US" smtClean="0"/>
              <a:t>‹#›</a:t>
            </a:fld>
            <a:endParaRPr lang="en-US"/>
          </a:p>
        </p:txBody>
      </p:sp>
    </p:spTree>
    <p:extLst>
      <p:ext uri="{BB962C8B-B14F-4D97-AF65-F5344CB8AC3E}">
        <p14:creationId xmlns:p14="http://schemas.microsoft.com/office/powerpoint/2010/main" val="19766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While it's fairly easy to describe a location's climate by examining weather data, a greater challenge is figuring out </a:t>
            </a:r>
            <a:r>
              <a:rPr lang="en-US" sz="1200" b="0" i="1" kern="1200" dirty="0" smtClean="0">
                <a:solidFill>
                  <a:schemeClr val="tx1"/>
                </a:solidFill>
                <a:effectLst/>
                <a:latin typeface="+mn-lt"/>
                <a:ea typeface="+mn-ea"/>
                <a:cs typeface="+mn-cs"/>
              </a:rPr>
              <a:t>why</a:t>
            </a:r>
            <a:r>
              <a:rPr lang="en-US" sz="1200" b="0" i="0" kern="1200" dirty="0" smtClean="0">
                <a:solidFill>
                  <a:schemeClr val="tx1"/>
                </a:solidFill>
                <a:effectLst/>
                <a:latin typeface="+mn-lt"/>
                <a:ea typeface="+mn-ea"/>
                <a:cs typeface="+mn-cs"/>
              </a:rPr>
              <a:t> the climate of one place differs from that of another. To do so, you must consider all the factors that work together to determine climate. Today,</a:t>
            </a:r>
            <a:r>
              <a:rPr lang="en-US" sz="1200" b="0" i="0" kern="1200" baseline="0" dirty="0" smtClean="0">
                <a:solidFill>
                  <a:schemeClr val="tx1"/>
                </a:solidFill>
                <a:effectLst/>
                <a:latin typeface="+mn-lt"/>
                <a:ea typeface="+mn-ea"/>
                <a:cs typeface="+mn-cs"/>
              </a:rPr>
              <a:t> we are going to look at a number of factors that influence climate. </a:t>
            </a:r>
            <a:endParaRPr lang="en-US" dirty="0"/>
          </a:p>
        </p:txBody>
      </p:sp>
      <p:sp>
        <p:nvSpPr>
          <p:cNvPr id="4" name="Slide Number Placeholder 3"/>
          <p:cNvSpPr>
            <a:spLocks noGrp="1"/>
          </p:cNvSpPr>
          <p:nvPr>
            <p:ph type="sldNum" sz="quarter" idx="10"/>
          </p:nvPr>
        </p:nvSpPr>
        <p:spPr/>
        <p:txBody>
          <a:bodyPr/>
          <a:lstStyle/>
          <a:p>
            <a:fld id="{021B9E32-15C0-4261-A86A-D01EF6BB2E41}" type="slidenum">
              <a:rPr lang="en-US" smtClean="0"/>
              <a:t>4</a:t>
            </a:fld>
            <a:endParaRPr lang="en-US"/>
          </a:p>
        </p:txBody>
      </p:sp>
    </p:spTree>
    <p:extLst>
      <p:ext uri="{BB962C8B-B14F-4D97-AF65-F5344CB8AC3E}">
        <p14:creationId xmlns:p14="http://schemas.microsoft.com/office/powerpoint/2010/main" val="61445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Normally, climatic conditions become colder as altitude increases. “Life zones” on a high mountain reflect the changes, plants at the base are the same as those in surrounding countryside, but no trees at all can grow above the timberline. Snow crowns the highest elevations.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021B9E32-15C0-4261-A86A-D01EF6BB2E41}" type="slidenum">
              <a:rPr lang="en-US" smtClean="0"/>
              <a:t>9</a:t>
            </a:fld>
            <a:endParaRPr lang="en-US"/>
          </a:p>
        </p:txBody>
      </p:sp>
    </p:spTree>
    <p:extLst>
      <p:ext uri="{BB962C8B-B14F-4D97-AF65-F5344CB8AC3E}">
        <p14:creationId xmlns:p14="http://schemas.microsoft.com/office/powerpoint/2010/main" val="202156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look at an example here in Colorado. Evergreen’s Elevation ** is about 7280 and it’s neighbor, Denver is out here on the plains. ** Its elevation is only 5280, the mile high city. That’s a difference of about 2000 </a:t>
            </a:r>
            <a:r>
              <a:rPr lang="en-US" baseline="0" dirty="0" err="1" smtClean="0"/>
              <a:t>ft</a:t>
            </a:r>
            <a:r>
              <a:rPr lang="en-US" baseline="0" dirty="0" smtClean="0"/>
              <a:t> elevation. How many degrees difference would you expect to see between Evergreen and Denver on a given day? **we just mentioned the lapse rate.. For every thousand feet of elevation gained, the temperature drops 3.5</a:t>
            </a:r>
            <a:r>
              <a:rPr lang="en-US" dirty="0" smtClean="0"/>
              <a:t>°F.</a:t>
            </a:r>
            <a:r>
              <a:rPr lang="en-US" baseline="0" dirty="0" smtClean="0"/>
              <a:t> Here’s how we would do the math. ** Since we gain 2 thousand feet to go from </a:t>
            </a:r>
            <a:r>
              <a:rPr lang="en-US" baseline="0" dirty="0" err="1" smtClean="0"/>
              <a:t>denver</a:t>
            </a:r>
            <a:r>
              <a:rPr lang="en-US" baseline="0" dirty="0" smtClean="0"/>
              <a:t> to Evergreen, we multiply the lapse rate times two. We would expect to see a 7</a:t>
            </a:r>
            <a:r>
              <a:rPr lang="en-US" dirty="0" smtClean="0"/>
              <a:t>°F difference between</a:t>
            </a:r>
            <a:r>
              <a:rPr lang="en-US" baseline="0" dirty="0" smtClean="0"/>
              <a:t> evergreen and </a:t>
            </a:r>
            <a:r>
              <a:rPr lang="en-US" baseline="0" dirty="0" err="1" smtClean="0"/>
              <a:t>denver</a:t>
            </a:r>
            <a:r>
              <a:rPr lang="en-US" baseline="0" dirty="0" smtClean="0"/>
              <a:t>. What that means is that if it’s 80 in </a:t>
            </a:r>
            <a:r>
              <a:rPr lang="en-US" baseline="0" dirty="0" err="1" smtClean="0"/>
              <a:t>denver</a:t>
            </a:r>
            <a:r>
              <a:rPr lang="en-US" baseline="0" smtClean="0"/>
              <a:t>, **  </a:t>
            </a:r>
            <a:r>
              <a:rPr lang="en-US" baseline="0" dirty="0" smtClean="0"/>
              <a:t>its probably 73 degrees </a:t>
            </a:r>
            <a:r>
              <a:rPr lang="en-US" baseline="0" smtClean="0"/>
              <a:t>in evergreen! </a:t>
            </a:r>
            <a:endParaRPr lang="en-US" baseline="0" dirty="0" smtClean="0"/>
          </a:p>
        </p:txBody>
      </p:sp>
      <p:sp>
        <p:nvSpPr>
          <p:cNvPr id="4" name="Slide Number Placeholder 3"/>
          <p:cNvSpPr>
            <a:spLocks noGrp="1"/>
          </p:cNvSpPr>
          <p:nvPr>
            <p:ph type="sldNum" sz="quarter" idx="10"/>
          </p:nvPr>
        </p:nvSpPr>
        <p:spPr/>
        <p:txBody>
          <a:bodyPr/>
          <a:lstStyle/>
          <a:p>
            <a:fld id="{021B9E32-15C0-4261-A86A-D01EF6BB2E41}" type="slidenum">
              <a:rPr lang="en-US" smtClean="0"/>
              <a:t>10</a:t>
            </a:fld>
            <a:endParaRPr lang="en-US"/>
          </a:p>
        </p:txBody>
      </p:sp>
    </p:spTree>
    <p:extLst>
      <p:ext uri="{BB962C8B-B14F-4D97-AF65-F5344CB8AC3E}">
        <p14:creationId xmlns:p14="http://schemas.microsoft.com/office/powerpoint/2010/main" val="2506117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B9E32-15C0-4261-A86A-D01EF6BB2E41}" type="slidenum">
              <a:rPr lang="en-US" smtClean="0"/>
              <a:t>21</a:t>
            </a:fld>
            <a:endParaRPr lang="en-US"/>
          </a:p>
        </p:txBody>
      </p:sp>
    </p:spTree>
    <p:extLst>
      <p:ext uri="{BB962C8B-B14F-4D97-AF65-F5344CB8AC3E}">
        <p14:creationId xmlns:p14="http://schemas.microsoft.com/office/powerpoint/2010/main" val="347800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F53421-A1DE-460F-8D78-014E48DE6B4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366744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53421-A1DE-460F-8D78-014E48DE6B4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189238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53421-A1DE-460F-8D78-014E48DE6B4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2555555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53421-A1DE-460F-8D78-014E48DE6B4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6405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53421-A1DE-460F-8D78-014E48DE6B42}"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150581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53421-A1DE-460F-8D78-014E48DE6B4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156300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F53421-A1DE-460F-8D78-014E48DE6B42}"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227632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F53421-A1DE-460F-8D78-014E48DE6B42}"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27439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53421-A1DE-460F-8D78-014E48DE6B42}"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40852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53421-A1DE-460F-8D78-014E48DE6B4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184357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53421-A1DE-460F-8D78-014E48DE6B42}"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FC3FE-8A43-4890-B54A-51C2A225368E}" type="slidenum">
              <a:rPr lang="en-US" smtClean="0"/>
              <a:t>‹#›</a:t>
            </a:fld>
            <a:endParaRPr lang="en-US"/>
          </a:p>
        </p:txBody>
      </p:sp>
    </p:spTree>
    <p:extLst>
      <p:ext uri="{BB962C8B-B14F-4D97-AF65-F5344CB8AC3E}">
        <p14:creationId xmlns:p14="http://schemas.microsoft.com/office/powerpoint/2010/main" val="75176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53421-A1DE-460F-8D78-014E48DE6B42}" type="datetimeFigureOut">
              <a:rPr lang="en-US" smtClean="0"/>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FC3FE-8A43-4890-B54A-51C2A225368E}" type="slidenum">
              <a:rPr lang="en-US" smtClean="0"/>
              <a:t>‹#›</a:t>
            </a:fld>
            <a:endParaRPr lang="en-US"/>
          </a:p>
        </p:txBody>
      </p:sp>
    </p:spTree>
    <p:extLst>
      <p:ext uri="{BB962C8B-B14F-4D97-AF65-F5344CB8AC3E}">
        <p14:creationId xmlns:p14="http://schemas.microsoft.com/office/powerpoint/2010/main" val="1136789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kSRUf02gu8"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arthobservatory.nasa.gov/GlobalMaps/view.php?d1=TRMM_3B43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earthobservatory.nasa.gov/GlobalMaps/view.php?d1=TRMM_3B43M&amp;d2=MOD13A2_M_NDV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lasszone.com/books/earth_science/terc/content/investigations/es2101/es2101page02.cfm?chapter_no=investig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arthobservatory.nasa.gov/GlobalMaps/view.php?d1=CERES_NETFLUX_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2124"/>
            <a:ext cx="8712221" cy="6765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sz="7200" b="1" dirty="0" smtClean="0"/>
              <a:t>Climate Controls</a:t>
            </a:r>
            <a:endParaRPr lang="en-US" sz="7200" b="1" dirty="0"/>
          </a:p>
        </p:txBody>
      </p:sp>
      <p:sp>
        <p:nvSpPr>
          <p:cNvPr id="3" name="Subtitle 2"/>
          <p:cNvSpPr>
            <a:spLocks noGrp="1"/>
          </p:cNvSpPr>
          <p:nvPr>
            <p:ph type="subTitle" idx="1"/>
          </p:nvPr>
        </p:nvSpPr>
        <p:spPr/>
        <p:txBody>
          <a:bodyPr>
            <a:normAutofit/>
          </a:bodyPr>
          <a:lstStyle/>
          <a:p>
            <a:r>
              <a:rPr lang="en-US" sz="4000" b="1" dirty="0" smtClean="0">
                <a:solidFill>
                  <a:schemeClr val="tx1"/>
                </a:solidFill>
              </a:rPr>
              <a:t>Ms. Bankoff</a:t>
            </a:r>
            <a:endParaRPr lang="en-US" sz="4000" b="1" dirty="0">
              <a:solidFill>
                <a:schemeClr val="tx1"/>
              </a:solidFill>
            </a:endParaRPr>
          </a:p>
        </p:txBody>
      </p:sp>
    </p:spTree>
    <p:extLst>
      <p:ext uri="{BB962C8B-B14F-4D97-AF65-F5344CB8AC3E}">
        <p14:creationId xmlns:p14="http://schemas.microsoft.com/office/powerpoint/2010/main" val="3540150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Elevation</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8" y="1447800"/>
            <a:ext cx="56483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5618637" y="1600200"/>
            <a:ext cx="3525363" cy="4525963"/>
          </a:xfrm>
        </p:spPr>
        <p:txBody>
          <a:bodyPr/>
          <a:lstStyle/>
          <a:p>
            <a:pPr marL="0" indent="0">
              <a:buNone/>
            </a:pPr>
            <a:r>
              <a:rPr lang="en-US" dirty="0" smtClean="0"/>
              <a:t>Evergreen = 7280</a:t>
            </a:r>
          </a:p>
          <a:p>
            <a:pPr marL="0" indent="0">
              <a:buNone/>
            </a:pPr>
            <a:r>
              <a:rPr lang="en-US" dirty="0" smtClean="0"/>
              <a:t>Denver = 5280 </a:t>
            </a:r>
          </a:p>
          <a:p>
            <a:pPr marL="0" indent="0">
              <a:buNone/>
            </a:pPr>
            <a:endParaRPr lang="en-US" dirty="0"/>
          </a:p>
          <a:p>
            <a:pPr marL="0" indent="0">
              <a:buNone/>
            </a:pPr>
            <a:r>
              <a:rPr lang="en-US" dirty="0" smtClean="0"/>
              <a:t>Difference = 2000 </a:t>
            </a:r>
            <a:r>
              <a:rPr lang="en-US" dirty="0" err="1" smtClean="0"/>
              <a:t>ft</a:t>
            </a:r>
            <a:endParaRPr lang="en-US" dirty="0" smtClean="0"/>
          </a:p>
        </p:txBody>
      </p:sp>
      <p:sp>
        <p:nvSpPr>
          <p:cNvPr id="8" name="Down Arrow 7"/>
          <p:cNvSpPr/>
          <p:nvPr/>
        </p:nvSpPr>
        <p:spPr>
          <a:xfrm>
            <a:off x="2082140" y="3352800"/>
            <a:ext cx="304800" cy="457200"/>
          </a:xfrm>
          <a:prstGeom prst="downArrow">
            <a:avLst/>
          </a:prstGeom>
          <a:solidFill>
            <a:srgbClr val="0EFE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55227" y="2286000"/>
            <a:ext cx="304800" cy="457200"/>
          </a:xfrm>
          <a:prstGeom prst="downArrow">
            <a:avLst/>
          </a:prstGeom>
          <a:solidFill>
            <a:srgbClr val="0EFE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4800600"/>
            <a:ext cx="8762999" cy="2308324"/>
          </a:xfrm>
          <a:prstGeom prst="rect">
            <a:avLst/>
          </a:prstGeom>
          <a:noFill/>
        </p:spPr>
        <p:txBody>
          <a:bodyPr wrap="square" rtlCol="0">
            <a:spAutoFit/>
          </a:bodyPr>
          <a:lstStyle/>
          <a:p>
            <a:r>
              <a:rPr lang="en-US" sz="2400" dirty="0" smtClean="0"/>
              <a:t>Difference in temperature? (Remember, Lapse Rate)</a:t>
            </a:r>
          </a:p>
          <a:p>
            <a:endParaRPr lang="en-US" sz="2400" dirty="0" smtClean="0"/>
          </a:p>
          <a:p>
            <a:r>
              <a:rPr lang="en-US" sz="2400" dirty="0" smtClean="0"/>
              <a:t>2 x -3.5</a:t>
            </a:r>
            <a:r>
              <a:rPr lang="en-US" sz="2400" dirty="0"/>
              <a:t>°F</a:t>
            </a:r>
            <a:r>
              <a:rPr lang="en-US" sz="2400" dirty="0" smtClean="0"/>
              <a:t> = -7°F </a:t>
            </a:r>
          </a:p>
          <a:p>
            <a:endParaRPr lang="en-US" sz="2400" dirty="0"/>
          </a:p>
          <a:p>
            <a:r>
              <a:rPr lang="en-US" sz="2400" dirty="0" smtClean="0"/>
              <a:t>If it’s 80°F in Denver, it’s probably 73°F in Evergreen!</a:t>
            </a:r>
            <a:endParaRPr lang="en-US" sz="2400" dirty="0"/>
          </a:p>
          <a:p>
            <a:r>
              <a:rPr lang="en-US" sz="2400" dirty="0" smtClean="0"/>
              <a:t>    </a:t>
            </a:r>
            <a:endParaRPr lang="en-US" sz="2400" dirty="0"/>
          </a:p>
        </p:txBody>
      </p:sp>
    </p:spTree>
    <p:extLst>
      <p:ext uri="{BB962C8B-B14F-4D97-AF65-F5344CB8AC3E}">
        <p14:creationId xmlns:p14="http://schemas.microsoft.com/office/powerpoint/2010/main" val="20950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par>
                                <p:cTn id="21" presetID="1"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Nearby Water</a:t>
            </a:r>
            <a:endParaRPr lang="en-US" dirty="0"/>
          </a:p>
        </p:txBody>
      </p:sp>
      <p:sp>
        <p:nvSpPr>
          <p:cNvPr id="3" name="Content Placeholder 2"/>
          <p:cNvSpPr>
            <a:spLocks noGrp="1"/>
          </p:cNvSpPr>
          <p:nvPr>
            <p:ph sz="half" idx="1"/>
          </p:nvPr>
        </p:nvSpPr>
        <p:spPr>
          <a:xfrm>
            <a:off x="0" y="1600200"/>
            <a:ext cx="3505200" cy="4525963"/>
          </a:xfrm>
        </p:spPr>
        <p:txBody>
          <a:bodyPr>
            <a:normAutofit fontScale="92500" lnSpcReduction="20000"/>
          </a:bodyPr>
          <a:lstStyle/>
          <a:p>
            <a:pPr>
              <a:buFont typeface="Wingdings" panose="05000000000000000000" pitchFamily="2" charset="2"/>
              <a:buChar char="ü"/>
            </a:pPr>
            <a:r>
              <a:rPr lang="en-US" dirty="0" smtClean="0"/>
              <a:t>Water takes a long time to heat up. </a:t>
            </a:r>
          </a:p>
          <a:p>
            <a:pPr>
              <a:buFont typeface="Wingdings" panose="05000000000000000000" pitchFamily="2" charset="2"/>
              <a:buChar char="ü"/>
            </a:pPr>
            <a:r>
              <a:rPr lang="en-US" dirty="0" smtClean="0"/>
              <a:t>Water retains heat very well. </a:t>
            </a:r>
          </a:p>
          <a:p>
            <a:pPr marL="0" indent="0">
              <a:buNone/>
            </a:pPr>
            <a:endParaRPr lang="en-US" dirty="0"/>
          </a:p>
          <a:p>
            <a:pPr marL="0" indent="0">
              <a:buNone/>
            </a:pPr>
            <a:r>
              <a:rPr lang="en-US" dirty="0" smtClean="0"/>
              <a:t>Continental City</a:t>
            </a:r>
          </a:p>
          <a:p>
            <a:r>
              <a:rPr lang="en-US" dirty="0" smtClean="0">
                <a:solidFill>
                  <a:srgbClr val="FF0000"/>
                </a:solidFill>
              </a:rPr>
              <a:t>High Variation (Changes a lot)</a:t>
            </a:r>
            <a:endParaRPr lang="en-US" dirty="0">
              <a:solidFill>
                <a:srgbClr val="FF0000"/>
              </a:solidFill>
            </a:endParaRPr>
          </a:p>
          <a:p>
            <a:pPr marL="0" indent="0">
              <a:buNone/>
            </a:pPr>
            <a:r>
              <a:rPr lang="en-US" dirty="0" smtClean="0"/>
              <a:t>Maritime City</a:t>
            </a:r>
          </a:p>
          <a:p>
            <a:r>
              <a:rPr lang="en-US" dirty="0" smtClean="0">
                <a:solidFill>
                  <a:srgbClr val="FF0000"/>
                </a:solidFill>
              </a:rPr>
              <a:t>Low variation </a:t>
            </a:r>
          </a:p>
          <a:p>
            <a:pPr marL="0" indent="0">
              <a:buNone/>
            </a:pPr>
            <a:r>
              <a:rPr lang="en-US" sz="2600" dirty="0" smtClean="0">
                <a:solidFill>
                  <a:srgbClr val="FF0000"/>
                </a:solidFill>
              </a:rPr>
              <a:t>(Doesn’t change much)</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5" name="Picture 2" descr="http://instaar.colorado.edu/QGISL/AGCA/images/tmp_seasonal_r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577181"/>
            <a:ext cx="5892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3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Nearby Water</a:t>
            </a:r>
            <a:endParaRPr lang="en-US" dirty="0"/>
          </a:p>
        </p:txBody>
      </p:sp>
      <p:sp>
        <p:nvSpPr>
          <p:cNvPr id="3" name="Content Placeholder 2"/>
          <p:cNvSpPr>
            <a:spLocks noGrp="1"/>
          </p:cNvSpPr>
          <p:nvPr>
            <p:ph sz="half" idx="1"/>
          </p:nvPr>
        </p:nvSpPr>
        <p:spPr>
          <a:xfrm>
            <a:off x="457200" y="5534026"/>
            <a:ext cx="8305800" cy="942974"/>
          </a:xfrm>
        </p:spPr>
        <p:txBody>
          <a:bodyPr>
            <a:normAutofit fontScale="92500" lnSpcReduction="10000"/>
          </a:bodyPr>
          <a:lstStyle/>
          <a:p>
            <a:r>
              <a:rPr lang="en-US" dirty="0" smtClean="0"/>
              <a:t>Which city is continental? Which is maritime? </a:t>
            </a:r>
          </a:p>
          <a:p>
            <a:r>
              <a:rPr lang="en-US" dirty="0" smtClean="0"/>
              <a:t>How do you know? </a:t>
            </a:r>
            <a:endParaRPr lang="en-US" dirty="0"/>
          </a:p>
        </p:txBody>
      </p:sp>
      <p:pic>
        <p:nvPicPr>
          <p:cNvPr id="5" name="Picture 2" descr="http://www.goes-r.gov/users/comet/tropical/textbook_2nd_edition/media/graphics/dakar_timb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4" y="1447800"/>
            <a:ext cx="8939659" cy="40862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00800" y="1905000"/>
            <a:ext cx="2667000" cy="2438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500" dirty="0" smtClean="0"/>
              <a:t>?</a:t>
            </a:r>
            <a:endParaRPr lang="en-US" sz="11500" dirty="0"/>
          </a:p>
        </p:txBody>
      </p:sp>
    </p:spTree>
    <p:extLst>
      <p:ext uri="{BB962C8B-B14F-4D97-AF65-F5344CB8AC3E}">
        <p14:creationId xmlns:p14="http://schemas.microsoft.com/office/powerpoint/2010/main" val="7189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sp>
        <p:nvSpPr>
          <p:cNvPr id="5" name="Content Placeholder 4"/>
          <p:cNvSpPr>
            <a:spLocks noGrp="1"/>
          </p:cNvSpPr>
          <p:nvPr>
            <p:ph idx="1"/>
          </p:nvPr>
        </p:nvSpPr>
        <p:spPr>
          <a:xfrm>
            <a:off x="457200" y="1600200"/>
            <a:ext cx="3429000" cy="4953000"/>
          </a:xfrm>
        </p:spPr>
        <p:txBody>
          <a:bodyPr>
            <a:normAutofit/>
          </a:bodyPr>
          <a:lstStyle/>
          <a:p>
            <a:r>
              <a:rPr lang="en-US" dirty="0" smtClean="0"/>
              <a:t>Solar radiation warms the water around the equator. </a:t>
            </a:r>
          </a:p>
          <a:p>
            <a:r>
              <a:rPr lang="en-US" dirty="0" smtClean="0">
                <a:solidFill>
                  <a:srgbClr val="FF0000"/>
                </a:solidFill>
              </a:rPr>
              <a:t>Water moves </a:t>
            </a:r>
            <a:r>
              <a:rPr lang="en-US" dirty="0" smtClean="0"/>
              <a:t>around, carrying energy from place to place. </a:t>
            </a:r>
          </a:p>
        </p:txBody>
      </p:sp>
      <p:pic>
        <p:nvPicPr>
          <p:cNvPr id="1026" name="Picture 2" descr="https://perso.univ-rennes1.fr/nathalie.rittemard/modis_sst_200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7800"/>
            <a:ext cx="51435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74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cean Cur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168" y="2133600"/>
            <a:ext cx="7372350" cy="39239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 y="-7088"/>
            <a:ext cx="8229600" cy="616688"/>
          </a:xfrm>
        </p:spPr>
        <p:txBody>
          <a:bodyPr>
            <a:normAutofit fontScale="90000"/>
          </a:bodyPr>
          <a:lstStyle/>
          <a:p>
            <a:r>
              <a:rPr lang="en-US" dirty="0" smtClean="0"/>
              <a:t>Ocean Currents	</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a:t>Climate of a place near a tropical current is warmer than it would be without it. </a:t>
            </a:r>
          </a:p>
        </p:txBody>
      </p:sp>
      <p:pic>
        <p:nvPicPr>
          <p:cNvPr id="2050" name="Picture 2" descr="Image result for ocean currents and cli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00723"/>
            <a:ext cx="6609686" cy="456259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Image result for ocean currents and clim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59570"/>
            <a:ext cx="6781800" cy="567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4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Currents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Ocean Currents el nino"/>
          <p:cNvPicPr>
            <a:picLocks noChangeAspect="1" noChangeArrowheads="1"/>
          </p:cNvPicPr>
          <p:nvPr/>
        </p:nvPicPr>
        <p:blipFill rotWithShape="1">
          <a:blip r:embed="rId2">
            <a:extLst>
              <a:ext uri="{28A0092B-C50C-407E-A947-70E740481C1C}">
                <a14:useLocalDpi xmlns:a14="http://schemas.microsoft.com/office/drawing/2010/main" val="0"/>
              </a:ext>
            </a:extLst>
          </a:blip>
          <a:srcRect l="1692" b="9654"/>
          <a:stretch/>
        </p:blipFill>
        <p:spPr bwMode="auto">
          <a:xfrm>
            <a:off x="1479884" y="1220407"/>
            <a:ext cx="6184232" cy="5285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4762" y="6417240"/>
            <a:ext cx="7552438" cy="369332"/>
          </a:xfrm>
          <a:prstGeom prst="rect">
            <a:avLst/>
          </a:prstGeom>
        </p:spPr>
        <p:txBody>
          <a:bodyPr wrap="square">
            <a:spAutoFit/>
          </a:bodyPr>
          <a:lstStyle/>
          <a:p>
            <a:r>
              <a:rPr lang="en-US" dirty="0" smtClean="0"/>
              <a:t>Chris Farley:  </a:t>
            </a:r>
            <a:r>
              <a:rPr lang="en-US" dirty="0" smtClean="0">
                <a:hlinkClick r:id="rId3"/>
              </a:rPr>
              <a:t>https</a:t>
            </a:r>
            <a:r>
              <a:rPr lang="en-US" dirty="0">
                <a:hlinkClick r:id="rId3"/>
              </a:rPr>
              <a:t>://</a:t>
            </a:r>
            <a:r>
              <a:rPr lang="en-US" dirty="0" smtClean="0">
                <a:hlinkClick r:id="rId3"/>
              </a:rPr>
              <a:t>www.youtube.com/watch?v=mkSRUf02gu8 </a:t>
            </a:r>
            <a:endParaRPr lang="en-US" dirty="0"/>
          </a:p>
        </p:txBody>
      </p:sp>
    </p:spTree>
    <p:extLst>
      <p:ext uri="{BB962C8B-B14F-4D97-AF65-F5344CB8AC3E}">
        <p14:creationId xmlns:p14="http://schemas.microsoft.com/office/powerpoint/2010/main" val="395095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Topography</a:t>
            </a:r>
            <a:endParaRPr lang="en-US" dirty="0"/>
          </a:p>
        </p:txBody>
      </p:sp>
      <p:sp>
        <p:nvSpPr>
          <p:cNvPr id="3" name="Content Placeholder 2"/>
          <p:cNvSpPr>
            <a:spLocks noGrp="1"/>
          </p:cNvSpPr>
          <p:nvPr>
            <p:ph idx="1"/>
          </p:nvPr>
        </p:nvSpPr>
        <p:spPr>
          <a:xfrm>
            <a:off x="457200" y="1600200"/>
            <a:ext cx="3200400" cy="4525963"/>
          </a:xfrm>
        </p:spPr>
        <p:txBody>
          <a:bodyPr/>
          <a:lstStyle/>
          <a:p>
            <a:pPr marL="0" indent="0">
              <a:buNone/>
            </a:pPr>
            <a:r>
              <a:rPr lang="en-US" dirty="0" smtClean="0"/>
              <a:t>Where do the  winds come from? </a:t>
            </a:r>
          </a:p>
          <a:p>
            <a:pPr marL="0" indent="0">
              <a:buNone/>
            </a:pPr>
            <a:endParaRPr lang="en-US" dirty="0"/>
          </a:p>
          <a:p>
            <a:pPr marL="0" indent="0">
              <a:buNone/>
            </a:pPr>
            <a:r>
              <a:rPr lang="en-US" dirty="0" smtClean="0"/>
              <a:t>How much moisture/warmth do they carry? </a:t>
            </a:r>
            <a:endParaRPr lang="en-US" dirty="0"/>
          </a:p>
        </p:txBody>
      </p:sp>
      <p:pic>
        <p:nvPicPr>
          <p:cNvPr id="2050" name="Picture 2" descr="Image result for topographic map south amer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0627" y="1374146"/>
            <a:ext cx="5029200" cy="5487398"/>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rot="20377855">
            <a:off x="5845646" y="3325407"/>
            <a:ext cx="2209800" cy="990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Atacama Desert</a:t>
            </a:r>
            <a:endParaRPr lang="en-US" dirty="0">
              <a:solidFill>
                <a:schemeClr val="tx1"/>
              </a:solidFill>
            </a:endParaRPr>
          </a:p>
        </p:txBody>
      </p:sp>
      <p:sp>
        <p:nvSpPr>
          <p:cNvPr id="7" name="Left Arrow 6"/>
          <p:cNvSpPr/>
          <p:nvPr/>
        </p:nvSpPr>
        <p:spPr>
          <a:xfrm rot="20360063">
            <a:off x="7266504" y="1043865"/>
            <a:ext cx="2209800" cy="990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Atlantic Ocean</a:t>
            </a:r>
            <a:endParaRPr lang="en-US" dirty="0">
              <a:solidFill>
                <a:schemeClr val="tx1"/>
              </a:solidFill>
            </a:endParaRPr>
          </a:p>
        </p:txBody>
      </p:sp>
      <p:sp>
        <p:nvSpPr>
          <p:cNvPr id="6" name="Left Arrow 5"/>
          <p:cNvSpPr/>
          <p:nvPr/>
        </p:nvSpPr>
        <p:spPr>
          <a:xfrm rot="20309414">
            <a:off x="6190420" y="2202498"/>
            <a:ext cx="2209800" cy="990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Rainforest</a:t>
            </a:r>
            <a:endParaRPr lang="en-US" dirty="0">
              <a:solidFill>
                <a:schemeClr val="tx1"/>
              </a:solidFill>
            </a:endParaRPr>
          </a:p>
        </p:txBody>
      </p:sp>
    </p:spTree>
    <p:extLst>
      <p:ext uri="{BB962C8B-B14F-4D97-AF65-F5344CB8AC3E}">
        <p14:creationId xmlns:p14="http://schemas.microsoft.com/office/powerpoint/2010/main" val="54541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ain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344479"/>
            <a:ext cx="8085971"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Topography</a:t>
            </a:r>
            <a:endParaRPr lang="en-US" dirty="0"/>
          </a:p>
        </p:txBody>
      </p:sp>
      <p:sp>
        <p:nvSpPr>
          <p:cNvPr id="3" name="Content Placeholder 2"/>
          <p:cNvSpPr>
            <a:spLocks noGrp="1"/>
          </p:cNvSpPr>
          <p:nvPr>
            <p:ph idx="1"/>
          </p:nvPr>
        </p:nvSpPr>
        <p:spPr>
          <a:xfrm>
            <a:off x="461584" y="1143000"/>
            <a:ext cx="8229600" cy="4525963"/>
          </a:xfrm>
        </p:spPr>
        <p:txBody>
          <a:bodyPr/>
          <a:lstStyle/>
          <a:p>
            <a:r>
              <a:rPr lang="en-US" dirty="0" smtClean="0"/>
              <a:t>Rising air = precipitation</a:t>
            </a:r>
          </a:p>
          <a:p>
            <a:r>
              <a:rPr lang="en-US" dirty="0" smtClean="0"/>
              <a:t>Sinking air = clear skies </a:t>
            </a:r>
            <a:endParaRPr lang="en-US" dirty="0"/>
          </a:p>
        </p:txBody>
      </p:sp>
    </p:spTree>
    <p:extLst>
      <p:ext uri="{BB962C8B-B14F-4D97-AF65-F5344CB8AC3E}">
        <p14:creationId xmlns:p14="http://schemas.microsoft.com/office/powerpoint/2010/main" val="24607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
            <a:ext cx="8229600" cy="884238"/>
          </a:xfrm>
        </p:spPr>
        <p:txBody>
          <a:bodyPr/>
          <a:lstStyle/>
          <a:p>
            <a:r>
              <a:rPr lang="en-US" dirty="0" smtClean="0"/>
              <a:t>Topography</a:t>
            </a:r>
            <a:endParaRPr lang="en-US" dirty="0"/>
          </a:p>
        </p:txBody>
      </p:sp>
      <p:sp>
        <p:nvSpPr>
          <p:cNvPr id="3" name="Content Placeholder 2"/>
          <p:cNvSpPr>
            <a:spLocks noGrp="1"/>
          </p:cNvSpPr>
          <p:nvPr>
            <p:ph idx="1"/>
          </p:nvPr>
        </p:nvSpPr>
        <p:spPr>
          <a:xfrm>
            <a:off x="457200" y="5613402"/>
            <a:ext cx="8229600" cy="1168398"/>
          </a:xfrm>
        </p:spPr>
        <p:txBody>
          <a:bodyPr>
            <a:normAutofit/>
          </a:bodyPr>
          <a:lstStyle/>
          <a:p>
            <a:r>
              <a:rPr lang="en-US" dirty="0" smtClean="0"/>
              <a:t>Draw the direction of the prevailing wind? </a:t>
            </a:r>
            <a:endParaRPr lang="en-US" dirty="0"/>
          </a:p>
        </p:txBody>
      </p:sp>
      <p:pic>
        <p:nvPicPr>
          <p:cNvPr id="3074" name="Picture 2" descr="Image result for Rain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162800" cy="477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6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Winds</a:t>
            </a:r>
            <a:endParaRPr lang="en-US" dirty="0"/>
          </a:p>
        </p:txBody>
      </p:sp>
      <p:sp>
        <p:nvSpPr>
          <p:cNvPr id="3" name="Content Placeholder 2"/>
          <p:cNvSpPr>
            <a:spLocks noGrp="1"/>
          </p:cNvSpPr>
          <p:nvPr>
            <p:ph idx="1"/>
          </p:nvPr>
        </p:nvSpPr>
        <p:spPr/>
        <p:txBody>
          <a:bodyPr/>
          <a:lstStyle/>
          <a:p>
            <a:endParaRPr lang="en-US"/>
          </a:p>
        </p:txBody>
      </p:sp>
      <p:sp>
        <p:nvSpPr>
          <p:cNvPr id="4" name="AutoShape 2" descr="Image result for Prevailing wi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Image result for Prevailing w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84" y="1600200"/>
            <a:ext cx="836463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09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defRPr/>
            </a:pPr>
            <a:r>
              <a:rPr lang="en-US" dirty="0">
                <a:ea typeface="ＭＳ Ｐゴシック" charset="0"/>
              </a:rPr>
              <a:t>Students will understand the difference between weather and climate.</a:t>
            </a:r>
          </a:p>
          <a:p>
            <a:pPr>
              <a:buFont typeface="Wingdings" panose="05000000000000000000" pitchFamily="2" charset="2"/>
              <a:buChar char="ü"/>
              <a:defRPr/>
            </a:pPr>
            <a:endParaRPr lang="en-US" dirty="0">
              <a:ea typeface="ＭＳ Ｐゴシック" charset="0"/>
            </a:endParaRPr>
          </a:p>
          <a:p>
            <a:pPr>
              <a:buFont typeface="Wingdings" panose="05000000000000000000" pitchFamily="2" charset="2"/>
              <a:buChar char="ü"/>
              <a:defRPr/>
            </a:pPr>
            <a:r>
              <a:rPr lang="en-US" dirty="0">
                <a:ea typeface="ＭＳ Ｐゴシック" charset="0"/>
              </a:rPr>
              <a:t>Students will understand </a:t>
            </a:r>
            <a:r>
              <a:rPr lang="en-US" dirty="0" smtClean="0">
                <a:ea typeface="ＭＳ Ｐゴシック" charset="0"/>
              </a:rPr>
              <a:t>some of the factors </a:t>
            </a:r>
            <a:r>
              <a:rPr lang="en-US" dirty="0">
                <a:ea typeface="ＭＳ Ｐゴシック" charset="0"/>
              </a:rPr>
              <a:t>that affect climate. </a:t>
            </a:r>
          </a:p>
          <a:p>
            <a:endParaRPr lang="en-US" dirty="0" smtClean="0"/>
          </a:p>
          <a:p>
            <a:endParaRPr lang="en-US" dirty="0"/>
          </a:p>
          <a:p>
            <a:endParaRPr lang="en-US" dirty="0"/>
          </a:p>
        </p:txBody>
      </p:sp>
    </p:spTree>
    <p:extLst>
      <p:ext uri="{BB962C8B-B14F-4D97-AF65-F5344CB8AC3E}">
        <p14:creationId xmlns:p14="http://schemas.microsoft.com/office/powerpoint/2010/main" val="3500189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winds animation</a:t>
            </a:r>
            <a:endParaRPr lang="en-US" dirty="0"/>
          </a:p>
        </p:txBody>
      </p:sp>
      <p:sp>
        <p:nvSpPr>
          <p:cNvPr id="3" name="Content Placeholder 2"/>
          <p:cNvSpPr>
            <a:spLocks noGrp="1"/>
          </p:cNvSpPr>
          <p:nvPr>
            <p:ph idx="1"/>
          </p:nvPr>
        </p:nvSpPr>
        <p:spPr/>
        <p:txBody>
          <a:bodyPr/>
          <a:lstStyle/>
          <a:p>
            <a:r>
              <a:rPr lang="en-US" dirty="0" smtClean="0"/>
              <a:t>Sinking air = clear skies</a:t>
            </a:r>
          </a:p>
          <a:p>
            <a:r>
              <a:rPr lang="en-US" dirty="0" smtClean="0"/>
              <a:t>Rising air = </a:t>
            </a:r>
            <a:r>
              <a:rPr lang="en-US" dirty="0" err="1" smtClean="0"/>
              <a:t>precipitaiton</a:t>
            </a:r>
            <a:endParaRPr lang="en-US" dirty="0" smtClean="0"/>
          </a:p>
          <a:p>
            <a:pPr marL="0" indent="0">
              <a:buNone/>
            </a:pPr>
            <a:endParaRPr lang="en-US" dirty="0" smtClean="0"/>
          </a:p>
          <a:p>
            <a:pPr marL="0" indent="0">
              <a:buNone/>
            </a:pPr>
            <a:r>
              <a:rPr lang="en-US" dirty="0">
                <a:hlinkClick r:id="rId2"/>
              </a:rPr>
              <a:t>https://earthobservatory.nasa.gov/GlobalMaps/view.php?d1=TRMM_3B43M</a:t>
            </a:r>
            <a:endParaRPr lang="en-US" dirty="0"/>
          </a:p>
          <a:p>
            <a:endParaRPr lang="en-US" dirty="0"/>
          </a:p>
        </p:txBody>
      </p:sp>
    </p:spTree>
    <p:extLst>
      <p:ext uri="{BB962C8B-B14F-4D97-AF65-F5344CB8AC3E}">
        <p14:creationId xmlns:p14="http://schemas.microsoft.com/office/powerpoint/2010/main" val="500613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winds</a:t>
            </a:r>
            <a:endParaRPr lang="en-US" dirty="0"/>
          </a:p>
        </p:txBody>
      </p:sp>
      <p:sp>
        <p:nvSpPr>
          <p:cNvPr id="3" name="Content Placeholder 2"/>
          <p:cNvSpPr>
            <a:spLocks noGrp="1"/>
          </p:cNvSpPr>
          <p:nvPr>
            <p:ph idx="1"/>
          </p:nvPr>
        </p:nvSpPr>
        <p:spPr/>
        <p:txBody>
          <a:bodyPr/>
          <a:lstStyle/>
          <a:p>
            <a:endParaRPr lang="en-US"/>
          </a:p>
        </p:txBody>
      </p:sp>
      <p:pic>
        <p:nvPicPr>
          <p:cNvPr id="3076" name="Picture 4" descr="Image result for air m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329512"/>
            <a:ext cx="757237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88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Vegetation</a:t>
            </a:r>
            <a:endParaRPr lang="en-US" dirty="0"/>
          </a:p>
        </p:txBody>
      </p:sp>
      <p:sp>
        <p:nvSpPr>
          <p:cNvPr id="3" name="Content Placeholder 2"/>
          <p:cNvSpPr>
            <a:spLocks noGrp="1"/>
          </p:cNvSpPr>
          <p:nvPr>
            <p:ph idx="1"/>
          </p:nvPr>
        </p:nvSpPr>
        <p:spPr>
          <a:xfrm>
            <a:off x="6248400" y="1600200"/>
            <a:ext cx="2438400" cy="4525963"/>
          </a:xfrm>
        </p:spPr>
        <p:txBody>
          <a:bodyPr/>
          <a:lstStyle/>
          <a:p>
            <a:pPr marL="0" indent="0">
              <a:buNone/>
            </a:pPr>
            <a:r>
              <a:rPr lang="en-US" dirty="0" smtClean="0">
                <a:solidFill>
                  <a:srgbClr val="FF0000"/>
                </a:solidFill>
              </a:rPr>
              <a:t>Transpiration</a:t>
            </a:r>
            <a:r>
              <a:rPr lang="en-US" dirty="0" smtClean="0"/>
              <a:t>- </a:t>
            </a:r>
            <a:r>
              <a:rPr lang="en-US" sz="2000" dirty="0" smtClean="0"/>
              <a:t>when leaves lose water to evaporation</a:t>
            </a:r>
          </a:p>
          <a:p>
            <a:pPr marL="0" indent="0">
              <a:buNone/>
            </a:pPr>
            <a:endParaRPr lang="en-US" sz="2000" dirty="0" smtClean="0"/>
          </a:p>
          <a:p>
            <a:pPr marL="0" indent="0">
              <a:buNone/>
            </a:pPr>
            <a:r>
              <a:rPr lang="en-US" sz="2000" dirty="0" smtClean="0"/>
              <a:t>Vegetation &amp; Precipitation animation: </a:t>
            </a:r>
            <a:endParaRPr lang="en-US" sz="2000" dirty="0"/>
          </a:p>
          <a:p>
            <a:pPr marL="0" indent="0">
              <a:buNone/>
            </a:pPr>
            <a:r>
              <a:rPr lang="en-US" sz="1100" dirty="0">
                <a:hlinkClick r:id="rId2"/>
              </a:rPr>
              <a:t>https://</a:t>
            </a:r>
            <a:r>
              <a:rPr lang="en-US" sz="1100" dirty="0" smtClean="0">
                <a:hlinkClick r:id="rId2"/>
              </a:rPr>
              <a:t>earthobservatory.nasa.gov/GlobalMaps/view.php?d1=TRMM_3B43M&amp;d2=MOD13A2_M_NDVI</a:t>
            </a:r>
            <a:r>
              <a:rPr lang="en-US" sz="1100" dirty="0" smtClean="0"/>
              <a:t> </a:t>
            </a:r>
          </a:p>
          <a:p>
            <a:pPr marL="0" indent="0">
              <a:buNone/>
            </a:pPr>
            <a:endParaRPr lang="en-US" sz="2000" dirty="0"/>
          </a:p>
        </p:txBody>
      </p:sp>
      <p:pic>
        <p:nvPicPr>
          <p:cNvPr id="4098" name="Picture 2" descr="Image result for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4094"/>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14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smtClean="0">
                <a:latin typeface="Arial Rounded MT Bold" pitchFamily="34" charset="0"/>
              </a:rPr>
              <a:t>Climate Vocabulary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altLang="en-US" b="1" dirty="0" smtClean="0"/>
              <a:t>Weather - </a:t>
            </a:r>
            <a:r>
              <a:rPr lang="en-US" altLang="en-US" dirty="0" smtClean="0"/>
              <a:t>describes the atmospheric conditions at a specific place at a specific point in time. generally described in short time frames - minutes, hours, days, and weeks.</a:t>
            </a:r>
          </a:p>
          <a:p>
            <a:pPr marL="0" indent="0">
              <a:buNone/>
            </a:pPr>
            <a:endParaRPr lang="en-US" altLang="en-US" dirty="0" smtClean="0"/>
          </a:p>
          <a:p>
            <a:pPr marL="0" indent="0">
              <a:buNone/>
            </a:pPr>
            <a:r>
              <a:rPr lang="en-US" altLang="en-US" b="1" dirty="0" smtClean="0"/>
              <a:t>Climate</a:t>
            </a:r>
            <a:r>
              <a:rPr lang="en-US" altLang="en-US" dirty="0" smtClean="0"/>
              <a:t> – the average weather conditions of an area. Generally describes the average for weather over a period of months, years, decades, or longer. </a:t>
            </a:r>
          </a:p>
          <a:p>
            <a:pPr marL="0" indent="0">
              <a:buNone/>
            </a:pPr>
            <a:endParaRPr lang="en-US" altLang="en-US" dirty="0" smtClean="0"/>
          </a:p>
          <a:p>
            <a:pPr marL="0" indent="0">
              <a:buNone/>
            </a:pPr>
            <a:r>
              <a:rPr lang="en-US" altLang="en-US" b="1" dirty="0" smtClean="0"/>
              <a:t>Types of Climates</a:t>
            </a:r>
            <a:r>
              <a:rPr lang="en-US" altLang="en-US" dirty="0" smtClean="0"/>
              <a:t> - based on average yearly </a:t>
            </a:r>
            <a:r>
              <a:rPr lang="en-US" altLang="en-US" u="sng" dirty="0" smtClean="0"/>
              <a:t>temperatures</a:t>
            </a:r>
            <a:r>
              <a:rPr lang="en-US" altLang="en-US" dirty="0" smtClean="0"/>
              <a:t> and </a:t>
            </a:r>
            <a:r>
              <a:rPr lang="en-US" altLang="en-US" u="sng" dirty="0" smtClean="0"/>
              <a:t>precipitation</a:t>
            </a:r>
          </a:p>
          <a:p>
            <a:pPr marL="0" indent="0">
              <a:buNone/>
            </a:pPr>
            <a:endParaRPr lang="en-US" dirty="0"/>
          </a:p>
        </p:txBody>
      </p:sp>
    </p:spTree>
    <p:extLst>
      <p:ext uri="{BB962C8B-B14F-4D97-AF65-F5344CB8AC3E}">
        <p14:creationId xmlns:p14="http://schemas.microsoft.com/office/powerpoint/2010/main" val="29106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smtClean="0"/>
              <a:t>Type of Climate - Denver</a:t>
            </a:r>
            <a:endParaRPr lang="en-US" dirty="0"/>
          </a:p>
        </p:txBody>
      </p:sp>
      <p:sp>
        <p:nvSpPr>
          <p:cNvPr id="3" name="Content Placeholder 2"/>
          <p:cNvSpPr>
            <a:spLocks noGrp="1"/>
          </p:cNvSpPr>
          <p:nvPr>
            <p:ph idx="1"/>
          </p:nvPr>
        </p:nvSpPr>
        <p:spPr>
          <a:xfrm>
            <a:off x="457200" y="1600200"/>
            <a:ext cx="3352800" cy="4525963"/>
          </a:xfrm>
        </p:spPr>
        <p:txBody>
          <a:bodyPr>
            <a:normAutofit fontScale="92500" lnSpcReduction="20000"/>
          </a:bodyPr>
          <a:lstStyle/>
          <a:p>
            <a:pPr marL="0" indent="0">
              <a:buNone/>
            </a:pPr>
            <a:r>
              <a:rPr lang="en-US" altLang="en-US" dirty="0" smtClean="0"/>
              <a:t>The </a:t>
            </a:r>
            <a:r>
              <a:rPr lang="en-US" altLang="en-US" sz="3600" b="1" dirty="0" smtClean="0"/>
              <a:t>Eastern Plains </a:t>
            </a:r>
            <a:r>
              <a:rPr lang="en-US" altLang="en-US" dirty="0" smtClean="0"/>
              <a:t>region's climate consists of low humidity, plentiful sunshine and </a:t>
            </a:r>
            <a:r>
              <a:rPr lang="en-US" altLang="en-US" dirty="0" smtClean="0">
                <a:solidFill>
                  <a:srgbClr val="FF0000"/>
                </a:solidFill>
              </a:rPr>
              <a:t>little precipitation </a:t>
            </a:r>
            <a:r>
              <a:rPr lang="en-US" altLang="en-US" dirty="0" smtClean="0"/>
              <a:t>year round. There is a </a:t>
            </a:r>
            <a:r>
              <a:rPr lang="en-US" altLang="en-US" dirty="0" smtClean="0">
                <a:solidFill>
                  <a:srgbClr val="FF0000"/>
                </a:solidFill>
              </a:rPr>
              <a:t>large temperature range </a:t>
            </a:r>
            <a:r>
              <a:rPr lang="en-US" altLang="en-US" dirty="0" smtClean="0"/>
              <a:t>from day to night and between seasons. </a:t>
            </a:r>
          </a:p>
          <a:p>
            <a:endParaRPr lang="en-US" dirty="0"/>
          </a:p>
        </p:txBody>
      </p:sp>
      <p:pic>
        <p:nvPicPr>
          <p:cNvPr id="4"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5577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bwMode="auto">
          <a:xfrm>
            <a:off x="6792913" y="2667000"/>
            <a:ext cx="304800" cy="304800"/>
          </a:xfrm>
          <a:prstGeom prst="star5">
            <a:avLst/>
          </a:prstGeom>
          <a:solidFill>
            <a:srgbClr val="FF0000"/>
          </a:solidFill>
          <a:ln w="12700" cap="flat" cmpd="sng" algn="ctr">
            <a:solidFill>
              <a:schemeClr val="tx1"/>
            </a:solidFill>
            <a:prstDash val="solid"/>
            <a:round/>
            <a:headEnd type="none" w="sm" len="sm"/>
            <a:tailEnd type="none" w="sm" len="sm"/>
          </a:ln>
          <a:effectLst/>
        </p:spPr>
        <p:txBody>
          <a:bodyPr wrap="none"/>
          <a:lstStyle/>
          <a:p>
            <a:pPr>
              <a:defRPr/>
            </a:pPr>
            <a:endParaRPr lang="en-US"/>
          </a:p>
        </p:txBody>
      </p:sp>
    </p:spTree>
    <p:extLst>
      <p:ext uri="{BB962C8B-B14F-4D97-AF65-F5344CB8AC3E}">
        <p14:creationId xmlns:p14="http://schemas.microsoft.com/office/powerpoint/2010/main" val="30366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92124"/>
            <a:ext cx="8712221" cy="676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1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Controls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Latitude</a:t>
            </a:r>
          </a:p>
          <a:p>
            <a:pPr marL="514350" indent="-514350">
              <a:buFont typeface="+mj-lt"/>
              <a:buAutoNum type="arabicPeriod"/>
            </a:pPr>
            <a:r>
              <a:rPr lang="en-US" dirty="0" smtClean="0"/>
              <a:t>Elevation</a:t>
            </a:r>
          </a:p>
          <a:p>
            <a:pPr marL="514350" indent="-514350">
              <a:buFont typeface="+mj-lt"/>
              <a:buAutoNum type="arabicPeriod"/>
            </a:pPr>
            <a:r>
              <a:rPr lang="en-US" dirty="0" smtClean="0"/>
              <a:t>Nearby Water</a:t>
            </a:r>
          </a:p>
          <a:p>
            <a:pPr marL="514350" indent="-514350">
              <a:buFont typeface="+mj-lt"/>
              <a:buAutoNum type="arabicPeriod"/>
            </a:pPr>
            <a:r>
              <a:rPr lang="en-US" dirty="0" smtClean="0"/>
              <a:t>Ocean Currents</a:t>
            </a:r>
          </a:p>
          <a:p>
            <a:pPr marL="514350" indent="-514350">
              <a:buFont typeface="+mj-lt"/>
              <a:buAutoNum type="arabicPeriod"/>
            </a:pPr>
            <a:r>
              <a:rPr lang="en-US" dirty="0" smtClean="0"/>
              <a:t>Topography</a:t>
            </a:r>
          </a:p>
          <a:p>
            <a:pPr marL="514350" indent="-514350">
              <a:buFont typeface="+mj-lt"/>
              <a:buAutoNum type="arabicPeriod"/>
            </a:pPr>
            <a:r>
              <a:rPr lang="en-US" dirty="0" smtClean="0"/>
              <a:t>Vegetation </a:t>
            </a:r>
          </a:p>
          <a:p>
            <a:pPr marL="514350" indent="-514350">
              <a:buFont typeface="+mj-lt"/>
              <a:buAutoNum type="arabicPeriod"/>
            </a:pPr>
            <a:r>
              <a:rPr lang="en-US" dirty="0" smtClean="0"/>
              <a:t>Prevailing Winds</a:t>
            </a:r>
            <a:endParaRPr lang="en-US" dirty="0"/>
          </a:p>
        </p:txBody>
      </p:sp>
      <p:sp>
        <p:nvSpPr>
          <p:cNvPr id="4" name="TextBox 3"/>
          <p:cNvSpPr txBox="1"/>
          <p:nvPr/>
        </p:nvSpPr>
        <p:spPr>
          <a:xfrm>
            <a:off x="76200" y="6477000"/>
            <a:ext cx="9067800" cy="276999"/>
          </a:xfrm>
          <a:prstGeom prst="rect">
            <a:avLst/>
          </a:prstGeom>
          <a:noFill/>
        </p:spPr>
        <p:txBody>
          <a:bodyPr wrap="square" rtlCol="0">
            <a:spAutoFit/>
          </a:bodyPr>
          <a:lstStyle/>
          <a:p>
            <a:r>
              <a:rPr lang="en-US" sz="1200" dirty="0" smtClean="0"/>
              <a:t>Source: </a:t>
            </a:r>
            <a:r>
              <a:rPr lang="en-US" sz="1200" dirty="0" smtClean="0">
                <a:hlinkClick r:id="rId2"/>
              </a:rPr>
              <a:t>https://www.classzone.com/books/earth_science/terc/content/investigations/es2101/es2101page02.cfm?chapter_no=investigation</a:t>
            </a:r>
            <a:r>
              <a:rPr lang="en-US" sz="1200" dirty="0" smtClean="0"/>
              <a:t> </a:t>
            </a:r>
            <a:endParaRPr lang="en-US" sz="1200" dirty="0"/>
          </a:p>
        </p:txBody>
      </p:sp>
    </p:spTree>
    <p:extLst>
      <p:ext uri="{BB962C8B-B14F-4D97-AF65-F5344CB8AC3E}">
        <p14:creationId xmlns:p14="http://schemas.microsoft.com/office/powerpoint/2010/main" val="4194395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Latitude &amp; Solar Radiation</a:t>
            </a:r>
            <a:endParaRPr lang="en-US" dirty="0"/>
          </a:p>
        </p:txBody>
      </p:sp>
      <p:sp>
        <p:nvSpPr>
          <p:cNvPr id="5" name="Content Placeholder 4"/>
          <p:cNvSpPr>
            <a:spLocks noGrp="1"/>
          </p:cNvSpPr>
          <p:nvPr>
            <p:ph idx="1"/>
          </p:nvPr>
        </p:nvSpPr>
        <p:spPr/>
        <p:txBody>
          <a:bodyPr/>
          <a:lstStyle/>
          <a:p>
            <a:pPr marL="0" indent="0">
              <a:buNone/>
            </a:pPr>
            <a:r>
              <a:rPr lang="en-US" dirty="0" smtClean="0"/>
              <a:t>Animation of net radiation by month</a:t>
            </a:r>
          </a:p>
          <a:p>
            <a:pPr marL="0" indent="0">
              <a:buNone/>
            </a:pPr>
            <a:r>
              <a:rPr lang="en-US" dirty="0" smtClean="0">
                <a:hlinkClick r:id="rId2"/>
              </a:rPr>
              <a:t>https</a:t>
            </a:r>
            <a:r>
              <a:rPr lang="en-US" dirty="0">
                <a:hlinkClick r:id="rId2"/>
              </a:rPr>
              <a:t>://</a:t>
            </a:r>
            <a:r>
              <a:rPr lang="en-US" dirty="0" smtClean="0">
                <a:hlinkClick r:id="rId2"/>
              </a:rPr>
              <a:t>earthobservatory.nasa.gov/GlobalMaps/view.php?d1=CERES_NETFLUX_M</a:t>
            </a:r>
            <a:r>
              <a:rPr lang="en-US" dirty="0" smtClean="0"/>
              <a:t>  </a:t>
            </a:r>
          </a:p>
          <a:p>
            <a:pPr marL="0" indent="0">
              <a:buNone/>
            </a:pPr>
            <a:endParaRPr lang="en-US" dirty="0" smtClean="0"/>
          </a:p>
          <a:p>
            <a:pPr marL="514350" indent="-514350">
              <a:buAutoNum type="arabicPeriod"/>
            </a:pPr>
            <a:r>
              <a:rPr lang="en-US" dirty="0" smtClean="0"/>
              <a:t>Describe what’s going on in the animation. </a:t>
            </a:r>
          </a:p>
          <a:p>
            <a:pPr marL="514350" indent="-514350">
              <a:buAutoNum type="arabicPeriod"/>
            </a:pPr>
            <a:r>
              <a:rPr lang="en-US" dirty="0" smtClean="0"/>
              <a:t>Propose a reasons why that’s happening. </a:t>
            </a:r>
            <a:endParaRPr lang="en-US" dirty="0"/>
          </a:p>
        </p:txBody>
      </p:sp>
    </p:spTree>
    <p:extLst>
      <p:ext uri="{BB962C8B-B14F-4D97-AF65-F5344CB8AC3E}">
        <p14:creationId xmlns:p14="http://schemas.microsoft.com/office/powerpoint/2010/main" val="212414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7088"/>
            <a:ext cx="8229600" cy="1143000"/>
          </a:xfrm>
        </p:spPr>
        <p:txBody>
          <a:bodyPr>
            <a:normAutofit fontScale="90000"/>
          </a:bodyPr>
          <a:lstStyle/>
          <a:p>
            <a:r>
              <a:rPr lang="en-US" dirty="0" smtClean="0"/>
              <a:t>Latitude </a:t>
            </a:r>
            <a:br>
              <a:rPr lang="en-US" dirty="0" smtClean="0"/>
            </a:br>
            <a:r>
              <a:rPr lang="en-US" dirty="0" smtClean="0"/>
              <a:t>- </a:t>
            </a:r>
            <a:r>
              <a:rPr lang="en-US" sz="3600" dirty="0" smtClean="0"/>
              <a:t>Distance from the equator</a:t>
            </a:r>
            <a:endParaRPr lang="en-US" sz="3600" dirty="0"/>
          </a:p>
        </p:txBody>
      </p:sp>
      <p:sp>
        <p:nvSpPr>
          <p:cNvPr id="4" name="Content Placeholder 3"/>
          <p:cNvSpPr>
            <a:spLocks noGrp="1"/>
          </p:cNvSpPr>
          <p:nvPr>
            <p:ph sz="half" idx="1"/>
          </p:nvPr>
        </p:nvSpPr>
        <p:spPr>
          <a:xfrm>
            <a:off x="136071" y="1295400"/>
            <a:ext cx="8915400" cy="2286001"/>
          </a:xfrm>
        </p:spPr>
        <p:txBody>
          <a:bodyPr>
            <a:normAutofit/>
          </a:bodyPr>
          <a:lstStyle/>
          <a:p>
            <a:r>
              <a:rPr lang="en-US" dirty="0" smtClean="0">
                <a:solidFill>
                  <a:srgbClr val="FF0000"/>
                </a:solidFill>
              </a:rPr>
              <a:t>Angle of sunlight </a:t>
            </a:r>
            <a:r>
              <a:rPr lang="en-US" dirty="0" smtClean="0"/>
              <a:t>– high latitudes the light is less concentrated and more spread out</a:t>
            </a:r>
          </a:p>
          <a:p>
            <a:r>
              <a:rPr lang="en-US" dirty="0" smtClean="0">
                <a:solidFill>
                  <a:srgbClr val="FF0000"/>
                </a:solidFill>
              </a:rPr>
              <a:t>Hours of Daylight </a:t>
            </a:r>
            <a:r>
              <a:rPr lang="en-US" dirty="0" smtClean="0"/>
              <a:t>– High latitudes have </a:t>
            </a:r>
            <a:r>
              <a:rPr lang="en-US" dirty="0" smtClean="0">
                <a:solidFill>
                  <a:srgbClr val="00B0F0"/>
                </a:solidFill>
              </a:rPr>
              <a:t>greater variability</a:t>
            </a:r>
            <a:r>
              <a:rPr lang="en-US" dirty="0" smtClean="0"/>
              <a:t> in the number of hours of sunlight received</a:t>
            </a:r>
            <a:endParaRPr lang="en-US" dirty="0"/>
          </a:p>
        </p:txBody>
      </p:sp>
      <p:pic>
        <p:nvPicPr>
          <p:cNvPr id="1026" name="Picture 2" descr="Image result for Angle of su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166"/>
          <a:stretch/>
        </p:blipFill>
        <p:spPr bwMode="auto">
          <a:xfrm>
            <a:off x="0" y="4267264"/>
            <a:ext cx="4495801" cy="2590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ours of day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71" y="3286125"/>
            <a:ext cx="4572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hours of daylight summer sols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276" y="3286125"/>
            <a:ext cx="4533445" cy="354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Elevation</a:t>
            </a:r>
            <a:br>
              <a:rPr lang="en-US" dirty="0" smtClean="0"/>
            </a:br>
            <a:r>
              <a:rPr lang="en-US" sz="3600" dirty="0" smtClean="0"/>
              <a:t>- Height above sea level</a:t>
            </a:r>
            <a:endParaRPr lang="en-US" sz="3600" dirty="0"/>
          </a:p>
        </p:txBody>
      </p:sp>
      <p:sp>
        <p:nvSpPr>
          <p:cNvPr id="3" name="Content Placeholder 2"/>
          <p:cNvSpPr>
            <a:spLocks noGrp="1"/>
          </p:cNvSpPr>
          <p:nvPr>
            <p:ph sz="half" idx="1"/>
          </p:nvPr>
        </p:nvSpPr>
        <p:spPr>
          <a:xfrm>
            <a:off x="609600" y="1600201"/>
            <a:ext cx="7467600" cy="609600"/>
          </a:xfrm>
        </p:spPr>
        <p:txBody>
          <a:bodyPr/>
          <a:lstStyle/>
          <a:p>
            <a:pPr marL="0" indent="0" algn="ctr">
              <a:buNone/>
            </a:pPr>
            <a:r>
              <a:rPr lang="en-US" dirty="0" smtClean="0"/>
              <a:t>Lapse Rate ≈  -3.5°F per 1000 feet up</a:t>
            </a:r>
            <a:endParaRPr lang="en-US" dirty="0"/>
          </a:p>
        </p:txBody>
      </p:sp>
      <p:pic>
        <p:nvPicPr>
          <p:cNvPr id="3074" name="Picture 2" descr="http://apollo.lsc.vsc.edu/classes/met130/notes/chapter17/graphics/climate_hg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39200" cy="391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8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670</Words>
  <Application>Microsoft Office PowerPoint</Application>
  <PresentationFormat>On-screen Show (4:3)</PresentationFormat>
  <Paragraphs>97</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Climate Controls</vt:lpstr>
      <vt:lpstr>Learning Objectives</vt:lpstr>
      <vt:lpstr>Climate Vocabulary</vt:lpstr>
      <vt:lpstr>Type of Climate - Denver</vt:lpstr>
      <vt:lpstr>PowerPoint Presentation</vt:lpstr>
      <vt:lpstr>Climate Controls</vt:lpstr>
      <vt:lpstr>Latitude &amp; Solar Radiation</vt:lpstr>
      <vt:lpstr>Latitude  - Distance from the equator</vt:lpstr>
      <vt:lpstr>Elevation - Height above sea level</vt:lpstr>
      <vt:lpstr>Elevation</vt:lpstr>
      <vt:lpstr>Nearby Water</vt:lpstr>
      <vt:lpstr>Nearby Water</vt:lpstr>
      <vt:lpstr>Ocean Currents</vt:lpstr>
      <vt:lpstr>Ocean Currents </vt:lpstr>
      <vt:lpstr>Ocean Currents</vt:lpstr>
      <vt:lpstr>Topography</vt:lpstr>
      <vt:lpstr>Topography</vt:lpstr>
      <vt:lpstr>Topography</vt:lpstr>
      <vt:lpstr>Prevailing Winds</vt:lpstr>
      <vt:lpstr>Prevailing winds animation</vt:lpstr>
      <vt:lpstr>Prevailing winds</vt:lpstr>
      <vt:lpstr>Vegetation</vt:lpstr>
    </vt:vector>
  </TitlesOfParts>
  <Company>Jeffco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Controls</dc:title>
  <dc:creator>User</dc:creator>
  <cp:lastModifiedBy>User</cp:lastModifiedBy>
  <cp:revision>21</cp:revision>
  <dcterms:created xsi:type="dcterms:W3CDTF">2017-04-14T15:01:18Z</dcterms:created>
  <dcterms:modified xsi:type="dcterms:W3CDTF">2017-05-05T03:02:43Z</dcterms:modified>
</cp:coreProperties>
</file>