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37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0D30F-FBCE-494C-8954-86036A04D88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28512-65EB-4DEC-B32C-242E85B96D9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Ripe fruit produces more ethylene</a:t>
          </a:r>
          <a:endParaRPr lang="en-US" dirty="0"/>
        </a:p>
      </dgm:t>
    </dgm:pt>
    <dgm:pt modelId="{3346E65C-0764-4A56-A886-D60A6AE2F33E}" type="parTrans" cxnId="{B2327C7B-B1AA-4B75-9F7F-8E170AE32145}">
      <dgm:prSet/>
      <dgm:spPr/>
      <dgm:t>
        <a:bodyPr/>
        <a:lstStyle/>
        <a:p>
          <a:endParaRPr lang="en-US"/>
        </a:p>
      </dgm:t>
    </dgm:pt>
    <dgm:pt modelId="{2170AFEB-EDA3-4D0C-B308-4FBB7C2EC750}" type="sibTrans" cxnId="{B2327C7B-B1AA-4B75-9F7F-8E170AE32145}">
      <dgm:prSet/>
      <dgm:spPr/>
      <dgm:t>
        <a:bodyPr/>
        <a:lstStyle/>
        <a:p>
          <a:endParaRPr lang="en-US"/>
        </a:p>
      </dgm:t>
    </dgm:pt>
    <dgm:pt modelId="{5485BEA2-DBA9-4250-9694-4979932D562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Ethylene makes fruit ripen</a:t>
          </a:r>
          <a:endParaRPr lang="en-US" dirty="0"/>
        </a:p>
      </dgm:t>
    </dgm:pt>
    <dgm:pt modelId="{23ED6BE6-8EE3-4FB0-8C12-F5FD87DE9AA9}" type="parTrans" cxnId="{0592090E-F89C-4DA5-8A3E-9E5A070B96E0}">
      <dgm:prSet/>
      <dgm:spPr/>
      <dgm:t>
        <a:bodyPr/>
        <a:lstStyle/>
        <a:p>
          <a:endParaRPr lang="en-US"/>
        </a:p>
      </dgm:t>
    </dgm:pt>
    <dgm:pt modelId="{70988E94-E3BB-460F-92C5-DB5A1678C53F}" type="sibTrans" cxnId="{0592090E-F89C-4DA5-8A3E-9E5A070B96E0}">
      <dgm:prSet/>
      <dgm:spPr/>
      <dgm:t>
        <a:bodyPr/>
        <a:lstStyle/>
        <a:p>
          <a:endParaRPr lang="en-US"/>
        </a:p>
      </dgm:t>
    </dgm:pt>
    <dgm:pt modelId="{39A2759C-1FE2-49F6-8F73-25DDBDB0B89A}" type="pres">
      <dgm:prSet presAssocID="{3A30D30F-FBCE-494C-8954-86036A04D8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6FDB7-1F6C-4098-A8B6-16E91729181B}" type="pres">
      <dgm:prSet presAssocID="{42428512-65EB-4DEC-B32C-242E85B96D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5D377-8911-4265-BA51-E651A769B5D8}" type="pres">
      <dgm:prSet presAssocID="{2170AFEB-EDA3-4D0C-B308-4FBB7C2EC75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3F517B3-6711-4325-98E1-D745FCA06F66}" type="pres">
      <dgm:prSet presAssocID="{2170AFEB-EDA3-4D0C-B308-4FBB7C2EC75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85F242-8D5D-4B4B-8207-917B7D723EF5}" type="pres">
      <dgm:prSet presAssocID="{5485BEA2-DBA9-4250-9694-4979932D56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5333E-3F97-4BC6-B300-A3C0F5B24213}" type="pres">
      <dgm:prSet presAssocID="{70988E94-E3BB-460F-92C5-DB5A1678C53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8C2687E-2CE9-4A88-A8C5-1673B5A4E7F8}" type="pres">
      <dgm:prSet presAssocID="{70988E94-E3BB-460F-92C5-DB5A1678C53F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6559369-B967-477D-BF6A-9338DC8D16B4}" type="presOf" srcId="{70988E94-E3BB-460F-92C5-DB5A1678C53F}" destId="{A3F5333E-3F97-4BC6-B300-A3C0F5B24213}" srcOrd="0" destOrd="0" presId="urn:microsoft.com/office/officeart/2005/8/layout/cycle2"/>
    <dgm:cxn modelId="{327E81F2-42BA-4CB8-892F-90CCBEEC5EC3}" type="presOf" srcId="{3A30D30F-FBCE-494C-8954-86036A04D883}" destId="{39A2759C-1FE2-49F6-8F73-25DDBDB0B89A}" srcOrd="0" destOrd="0" presId="urn:microsoft.com/office/officeart/2005/8/layout/cycle2"/>
    <dgm:cxn modelId="{0592090E-F89C-4DA5-8A3E-9E5A070B96E0}" srcId="{3A30D30F-FBCE-494C-8954-86036A04D883}" destId="{5485BEA2-DBA9-4250-9694-4979932D562B}" srcOrd="1" destOrd="0" parTransId="{23ED6BE6-8EE3-4FB0-8C12-F5FD87DE9AA9}" sibTransId="{70988E94-E3BB-460F-92C5-DB5A1678C53F}"/>
    <dgm:cxn modelId="{F9FA3E6D-1F6A-402C-B604-1FFEA0081418}" type="presOf" srcId="{5485BEA2-DBA9-4250-9694-4979932D562B}" destId="{F285F242-8D5D-4B4B-8207-917B7D723EF5}" srcOrd="0" destOrd="0" presId="urn:microsoft.com/office/officeart/2005/8/layout/cycle2"/>
    <dgm:cxn modelId="{E3B411BD-B372-47E6-8D6D-D564A13B1EAA}" type="presOf" srcId="{2170AFEB-EDA3-4D0C-B308-4FBB7C2EC750}" destId="{03F517B3-6711-4325-98E1-D745FCA06F66}" srcOrd="1" destOrd="0" presId="urn:microsoft.com/office/officeart/2005/8/layout/cycle2"/>
    <dgm:cxn modelId="{FEF8EA6C-FBA5-4AB3-9721-9347CC6A5456}" type="presOf" srcId="{70988E94-E3BB-460F-92C5-DB5A1678C53F}" destId="{68C2687E-2CE9-4A88-A8C5-1673B5A4E7F8}" srcOrd="1" destOrd="0" presId="urn:microsoft.com/office/officeart/2005/8/layout/cycle2"/>
    <dgm:cxn modelId="{FFC29C9D-E3B7-4859-9081-00B0F927602D}" type="presOf" srcId="{42428512-65EB-4DEC-B32C-242E85B96D9B}" destId="{B316FDB7-1F6C-4098-A8B6-16E91729181B}" srcOrd="0" destOrd="0" presId="urn:microsoft.com/office/officeart/2005/8/layout/cycle2"/>
    <dgm:cxn modelId="{B031CCEE-6A53-4416-8916-9AC7F592CBAC}" type="presOf" srcId="{2170AFEB-EDA3-4D0C-B308-4FBB7C2EC750}" destId="{BBD5D377-8911-4265-BA51-E651A769B5D8}" srcOrd="0" destOrd="0" presId="urn:microsoft.com/office/officeart/2005/8/layout/cycle2"/>
    <dgm:cxn modelId="{B2327C7B-B1AA-4B75-9F7F-8E170AE32145}" srcId="{3A30D30F-FBCE-494C-8954-86036A04D883}" destId="{42428512-65EB-4DEC-B32C-242E85B96D9B}" srcOrd="0" destOrd="0" parTransId="{3346E65C-0764-4A56-A886-D60A6AE2F33E}" sibTransId="{2170AFEB-EDA3-4D0C-B308-4FBB7C2EC750}"/>
    <dgm:cxn modelId="{C2DF8DAF-8490-4496-BA46-74565BD7FECE}" type="presParOf" srcId="{39A2759C-1FE2-49F6-8F73-25DDBDB0B89A}" destId="{B316FDB7-1F6C-4098-A8B6-16E91729181B}" srcOrd="0" destOrd="0" presId="urn:microsoft.com/office/officeart/2005/8/layout/cycle2"/>
    <dgm:cxn modelId="{E179B9DB-1F48-4B63-906C-EA0D0B99AEF5}" type="presParOf" srcId="{39A2759C-1FE2-49F6-8F73-25DDBDB0B89A}" destId="{BBD5D377-8911-4265-BA51-E651A769B5D8}" srcOrd="1" destOrd="0" presId="urn:microsoft.com/office/officeart/2005/8/layout/cycle2"/>
    <dgm:cxn modelId="{323BB7C3-AB8E-4FB4-96A1-F514A13FB8F1}" type="presParOf" srcId="{BBD5D377-8911-4265-BA51-E651A769B5D8}" destId="{03F517B3-6711-4325-98E1-D745FCA06F66}" srcOrd="0" destOrd="0" presId="urn:microsoft.com/office/officeart/2005/8/layout/cycle2"/>
    <dgm:cxn modelId="{2F8E08F7-668C-44BB-9CA3-ED92864AAB92}" type="presParOf" srcId="{39A2759C-1FE2-49F6-8F73-25DDBDB0B89A}" destId="{F285F242-8D5D-4B4B-8207-917B7D723EF5}" srcOrd="2" destOrd="0" presId="urn:microsoft.com/office/officeart/2005/8/layout/cycle2"/>
    <dgm:cxn modelId="{0FF9BDD7-AAFD-40C7-BC79-CCD7C43EEC90}" type="presParOf" srcId="{39A2759C-1FE2-49F6-8F73-25DDBDB0B89A}" destId="{A3F5333E-3F97-4BC6-B300-A3C0F5B24213}" srcOrd="3" destOrd="0" presId="urn:microsoft.com/office/officeart/2005/8/layout/cycle2"/>
    <dgm:cxn modelId="{91B395BE-DCA6-447D-8A15-894566EB887B}" type="presParOf" srcId="{A3F5333E-3F97-4BC6-B300-A3C0F5B24213}" destId="{68C2687E-2CE9-4A88-A8C5-1673B5A4E7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67DF9-B0FA-4532-91A5-9EDCCF0C14BD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A6410-67FA-4F4D-9EA2-9D10DFAE5321}">
      <dgm:prSet phldrT="[Text]"/>
      <dgm:spPr/>
      <dgm:t>
        <a:bodyPr/>
        <a:lstStyle/>
        <a:p>
          <a:r>
            <a:rPr lang="en-US" baseline="0" dirty="0" smtClean="0"/>
            <a:t>Added CO2 in the atmosphere </a:t>
          </a:r>
          <a:endParaRPr lang="en-US" baseline="0" dirty="0"/>
        </a:p>
      </dgm:t>
    </dgm:pt>
    <dgm:pt modelId="{CC54ECDE-EC76-4C31-ABD0-44101EA375F4}" type="parTrans" cxnId="{32C233D4-29CA-4165-A0AB-3B0C80B9600E}">
      <dgm:prSet/>
      <dgm:spPr/>
      <dgm:t>
        <a:bodyPr/>
        <a:lstStyle/>
        <a:p>
          <a:endParaRPr lang="en-US"/>
        </a:p>
      </dgm:t>
    </dgm:pt>
    <dgm:pt modelId="{E7D1886C-F779-4C6A-A418-3937A149FB72}" type="sibTrans" cxnId="{32C233D4-29CA-4165-A0AB-3B0C80B9600E}">
      <dgm:prSet/>
      <dgm:spPr/>
      <dgm:t>
        <a:bodyPr/>
        <a:lstStyle/>
        <a:p>
          <a:endParaRPr lang="en-US"/>
        </a:p>
      </dgm:t>
    </dgm:pt>
    <dgm:pt modelId="{FE50DB7B-240A-4B6F-AED1-A4E6BA27A229}">
      <dgm:prSet phldrT="[Text]"/>
      <dgm:spPr/>
      <dgm:t>
        <a:bodyPr/>
        <a:lstStyle/>
        <a:p>
          <a:r>
            <a:rPr lang="en-US" dirty="0" smtClean="0"/>
            <a:t>Increase in plant growth (photosynthesis)</a:t>
          </a:r>
          <a:endParaRPr lang="en-US" dirty="0"/>
        </a:p>
      </dgm:t>
    </dgm:pt>
    <dgm:pt modelId="{DA4998D5-A0CB-48B0-AF15-3CB0E08650B0}" type="parTrans" cxnId="{BFD662D0-C4DC-4F4C-99C5-C4CF04F68038}">
      <dgm:prSet/>
      <dgm:spPr/>
      <dgm:t>
        <a:bodyPr/>
        <a:lstStyle/>
        <a:p>
          <a:endParaRPr lang="en-US"/>
        </a:p>
      </dgm:t>
    </dgm:pt>
    <dgm:pt modelId="{8C5D4F73-0F29-4213-ACDF-06A42982F5CD}" type="sibTrans" cxnId="{BFD662D0-C4DC-4F4C-99C5-C4CF04F68038}">
      <dgm:prSet/>
      <dgm:spPr/>
      <dgm:t>
        <a:bodyPr/>
        <a:lstStyle/>
        <a:p>
          <a:endParaRPr lang="en-US"/>
        </a:p>
      </dgm:t>
    </dgm:pt>
    <dgm:pt modelId="{17EC3C66-440B-4F2E-8711-78A9A2C24653}">
      <dgm:prSet phldrT="[Text]"/>
      <dgm:spPr/>
      <dgm:t>
        <a:bodyPr/>
        <a:lstStyle/>
        <a:p>
          <a:r>
            <a:rPr lang="en-US" dirty="0" smtClean="0"/>
            <a:t>Plants remove CO2 from atmosphere</a:t>
          </a:r>
          <a:endParaRPr lang="en-US" dirty="0"/>
        </a:p>
      </dgm:t>
    </dgm:pt>
    <dgm:pt modelId="{DE51A614-C742-48B9-8DC6-9D79C850E4B0}" type="parTrans" cxnId="{DA6A4558-9E3B-444A-B547-35667D177DB4}">
      <dgm:prSet/>
      <dgm:spPr/>
      <dgm:t>
        <a:bodyPr/>
        <a:lstStyle/>
        <a:p>
          <a:endParaRPr lang="en-US"/>
        </a:p>
      </dgm:t>
    </dgm:pt>
    <dgm:pt modelId="{6C48EF1E-6CBC-4B7E-826A-AEF560B54D53}" type="sibTrans" cxnId="{DA6A4558-9E3B-444A-B547-35667D177DB4}">
      <dgm:prSet/>
      <dgm:spPr/>
      <dgm:t>
        <a:bodyPr/>
        <a:lstStyle/>
        <a:p>
          <a:endParaRPr lang="en-US"/>
        </a:p>
      </dgm:t>
    </dgm:pt>
    <dgm:pt modelId="{1634EF74-CD00-4F7E-9120-644E6F7C9EC6}" type="pres">
      <dgm:prSet presAssocID="{E6567DF9-B0FA-4532-91A5-9EDCCF0C14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7246A-FCC9-400D-92FC-011DDF58A5D5}" type="pres">
      <dgm:prSet presAssocID="{A91A6410-67FA-4F4D-9EA2-9D10DFAE5321}" presName="composite" presStyleCnt="0"/>
      <dgm:spPr/>
    </dgm:pt>
    <dgm:pt modelId="{4D12A429-174F-4EDA-90D0-B792C61BC9A4}" type="pres">
      <dgm:prSet presAssocID="{A91A6410-67FA-4F4D-9EA2-9D10DFAE5321}" presName="bgChev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524E2E7B-0712-4713-B4FD-86178E778EEA}" type="pres">
      <dgm:prSet presAssocID="{A91A6410-67FA-4F4D-9EA2-9D10DFAE5321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1CFEA-A756-489B-A7F0-138FD69C2D7D}" type="pres">
      <dgm:prSet presAssocID="{E7D1886C-F779-4C6A-A418-3937A149FB72}" presName="compositeSpace" presStyleCnt="0"/>
      <dgm:spPr/>
    </dgm:pt>
    <dgm:pt modelId="{FE898470-26FE-4408-BBAF-BE7B5577FF94}" type="pres">
      <dgm:prSet presAssocID="{FE50DB7B-240A-4B6F-AED1-A4E6BA27A229}" presName="composite" presStyleCnt="0"/>
      <dgm:spPr/>
    </dgm:pt>
    <dgm:pt modelId="{BB2D0B61-46DE-421B-9B76-D673299A6BF2}" type="pres">
      <dgm:prSet presAssocID="{FE50DB7B-240A-4B6F-AED1-A4E6BA27A229}" presName="bgChev" presStyleLbl="node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C88F9032-B7C2-4EB6-8CB0-FF4B254E37B3}" type="pres">
      <dgm:prSet presAssocID="{FE50DB7B-240A-4B6F-AED1-A4E6BA27A229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EFAF3-3FCA-45D8-906C-FF58F4ADDB10}" type="pres">
      <dgm:prSet presAssocID="{8C5D4F73-0F29-4213-ACDF-06A42982F5CD}" presName="compositeSpace" presStyleCnt="0"/>
      <dgm:spPr/>
    </dgm:pt>
    <dgm:pt modelId="{0922C59E-AC65-4844-9875-4DB42E297E13}" type="pres">
      <dgm:prSet presAssocID="{17EC3C66-440B-4F2E-8711-78A9A2C24653}" presName="composite" presStyleCnt="0"/>
      <dgm:spPr/>
    </dgm:pt>
    <dgm:pt modelId="{6970DD8B-40CE-4B3D-9A6E-538FDDA47C26}" type="pres">
      <dgm:prSet presAssocID="{17EC3C66-440B-4F2E-8711-78A9A2C24653}" presName="bgChev" presStyleLbl="node1" presStyleIdx="2" presStyleCnt="3"/>
      <dgm:spPr/>
    </dgm:pt>
    <dgm:pt modelId="{49DC1834-4509-4E21-918F-C12004F2A7A2}" type="pres">
      <dgm:prSet presAssocID="{17EC3C66-440B-4F2E-8711-78A9A2C24653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A4558-9E3B-444A-B547-35667D177DB4}" srcId="{E6567DF9-B0FA-4532-91A5-9EDCCF0C14BD}" destId="{17EC3C66-440B-4F2E-8711-78A9A2C24653}" srcOrd="2" destOrd="0" parTransId="{DE51A614-C742-48B9-8DC6-9D79C850E4B0}" sibTransId="{6C48EF1E-6CBC-4B7E-826A-AEF560B54D53}"/>
    <dgm:cxn modelId="{22BA6D36-157D-4084-BC9D-F71FCDE41ED7}" type="presOf" srcId="{E6567DF9-B0FA-4532-91A5-9EDCCF0C14BD}" destId="{1634EF74-CD00-4F7E-9120-644E6F7C9EC6}" srcOrd="0" destOrd="0" presId="urn:microsoft.com/office/officeart/2005/8/layout/chevronAccent+Icon"/>
    <dgm:cxn modelId="{168A4BAB-AE2C-4A07-A457-A207DEF43EE1}" type="presOf" srcId="{17EC3C66-440B-4F2E-8711-78A9A2C24653}" destId="{49DC1834-4509-4E21-918F-C12004F2A7A2}" srcOrd="0" destOrd="0" presId="urn:microsoft.com/office/officeart/2005/8/layout/chevronAccent+Icon"/>
    <dgm:cxn modelId="{32C233D4-29CA-4165-A0AB-3B0C80B9600E}" srcId="{E6567DF9-B0FA-4532-91A5-9EDCCF0C14BD}" destId="{A91A6410-67FA-4F4D-9EA2-9D10DFAE5321}" srcOrd="0" destOrd="0" parTransId="{CC54ECDE-EC76-4C31-ABD0-44101EA375F4}" sibTransId="{E7D1886C-F779-4C6A-A418-3937A149FB72}"/>
    <dgm:cxn modelId="{A58E06E8-0503-44AA-AA00-802D64C7D6C5}" type="presOf" srcId="{FE50DB7B-240A-4B6F-AED1-A4E6BA27A229}" destId="{C88F9032-B7C2-4EB6-8CB0-FF4B254E37B3}" srcOrd="0" destOrd="0" presId="urn:microsoft.com/office/officeart/2005/8/layout/chevronAccent+Icon"/>
    <dgm:cxn modelId="{BFD662D0-C4DC-4F4C-99C5-C4CF04F68038}" srcId="{E6567DF9-B0FA-4532-91A5-9EDCCF0C14BD}" destId="{FE50DB7B-240A-4B6F-AED1-A4E6BA27A229}" srcOrd="1" destOrd="0" parTransId="{DA4998D5-A0CB-48B0-AF15-3CB0E08650B0}" sibTransId="{8C5D4F73-0F29-4213-ACDF-06A42982F5CD}"/>
    <dgm:cxn modelId="{17631D8A-812D-40AC-9560-025E1E2F7A56}" type="presOf" srcId="{A91A6410-67FA-4F4D-9EA2-9D10DFAE5321}" destId="{524E2E7B-0712-4713-B4FD-86178E778EEA}" srcOrd="0" destOrd="0" presId="urn:microsoft.com/office/officeart/2005/8/layout/chevronAccent+Icon"/>
    <dgm:cxn modelId="{9ABF0C1A-A816-4196-BBCF-168E55310CA6}" type="presParOf" srcId="{1634EF74-CD00-4F7E-9120-644E6F7C9EC6}" destId="{DA77246A-FCC9-400D-92FC-011DDF58A5D5}" srcOrd="0" destOrd="0" presId="urn:microsoft.com/office/officeart/2005/8/layout/chevronAccent+Icon"/>
    <dgm:cxn modelId="{A920A5E9-FC23-4971-9C81-2FEB755177AC}" type="presParOf" srcId="{DA77246A-FCC9-400D-92FC-011DDF58A5D5}" destId="{4D12A429-174F-4EDA-90D0-B792C61BC9A4}" srcOrd="0" destOrd="0" presId="urn:microsoft.com/office/officeart/2005/8/layout/chevronAccent+Icon"/>
    <dgm:cxn modelId="{1DE05A75-EDA3-4049-826A-4F45DAF1C7DE}" type="presParOf" srcId="{DA77246A-FCC9-400D-92FC-011DDF58A5D5}" destId="{524E2E7B-0712-4713-B4FD-86178E778EEA}" srcOrd="1" destOrd="0" presId="urn:microsoft.com/office/officeart/2005/8/layout/chevronAccent+Icon"/>
    <dgm:cxn modelId="{62D4B11A-A550-4B20-A510-96125CCB5469}" type="presParOf" srcId="{1634EF74-CD00-4F7E-9120-644E6F7C9EC6}" destId="{0A31CFEA-A756-489B-A7F0-138FD69C2D7D}" srcOrd="1" destOrd="0" presId="urn:microsoft.com/office/officeart/2005/8/layout/chevronAccent+Icon"/>
    <dgm:cxn modelId="{A9D647A4-F14E-424C-88D9-A3936387C22B}" type="presParOf" srcId="{1634EF74-CD00-4F7E-9120-644E6F7C9EC6}" destId="{FE898470-26FE-4408-BBAF-BE7B5577FF94}" srcOrd="2" destOrd="0" presId="urn:microsoft.com/office/officeart/2005/8/layout/chevronAccent+Icon"/>
    <dgm:cxn modelId="{DDE0021F-0F9F-4FE2-9964-DCFF626DBDF7}" type="presParOf" srcId="{FE898470-26FE-4408-BBAF-BE7B5577FF94}" destId="{BB2D0B61-46DE-421B-9B76-D673299A6BF2}" srcOrd="0" destOrd="0" presId="urn:microsoft.com/office/officeart/2005/8/layout/chevronAccent+Icon"/>
    <dgm:cxn modelId="{E2A8BFD7-CA0E-4737-951A-1E1E4177540D}" type="presParOf" srcId="{FE898470-26FE-4408-BBAF-BE7B5577FF94}" destId="{C88F9032-B7C2-4EB6-8CB0-FF4B254E37B3}" srcOrd="1" destOrd="0" presId="urn:microsoft.com/office/officeart/2005/8/layout/chevronAccent+Icon"/>
    <dgm:cxn modelId="{828CB52B-D4BE-48BD-B2BF-3D283FC3E41E}" type="presParOf" srcId="{1634EF74-CD00-4F7E-9120-644E6F7C9EC6}" destId="{EE6EFAF3-3FCA-45D8-906C-FF58F4ADDB10}" srcOrd="3" destOrd="0" presId="urn:microsoft.com/office/officeart/2005/8/layout/chevronAccent+Icon"/>
    <dgm:cxn modelId="{DB8B21CC-4441-4120-916D-F68155E8BA34}" type="presParOf" srcId="{1634EF74-CD00-4F7E-9120-644E6F7C9EC6}" destId="{0922C59E-AC65-4844-9875-4DB42E297E13}" srcOrd="4" destOrd="0" presId="urn:microsoft.com/office/officeart/2005/8/layout/chevronAccent+Icon"/>
    <dgm:cxn modelId="{79B41E8D-0BE4-4B41-B874-BC88938EE778}" type="presParOf" srcId="{0922C59E-AC65-4844-9875-4DB42E297E13}" destId="{6970DD8B-40CE-4B3D-9A6E-538FDDA47C26}" srcOrd="0" destOrd="0" presId="urn:microsoft.com/office/officeart/2005/8/layout/chevronAccent+Icon"/>
    <dgm:cxn modelId="{32F4AE94-44C0-4F54-BF8D-3E33EA7726AC}" type="presParOf" srcId="{0922C59E-AC65-4844-9875-4DB42E297E13}" destId="{49DC1834-4509-4E21-918F-C12004F2A7A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FDB7-1F6C-4098-A8B6-16E91729181B}">
      <dsp:nvSpPr>
        <dsp:cNvPr id="0" name=""/>
        <dsp:cNvSpPr/>
      </dsp:nvSpPr>
      <dsp:spPr>
        <a:xfrm>
          <a:off x="500" y="769606"/>
          <a:ext cx="2084964" cy="208496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Ripe fruit produces more ethylene</a:t>
          </a:r>
          <a:endParaRPr lang="en-US" sz="2500" kern="1200" dirty="0"/>
        </a:p>
      </dsp:txBody>
      <dsp:txXfrm>
        <a:off x="305836" y="1074942"/>
        <a:ext cx="1474292" cy="1474292"/>
      </dsp:txXfrm>
    </dsp:sp>
    <dsp:sp modelId="{BBD5D377-8911-4265-BA51-E651A769B5D8}">
      <dsp:nvSpPr>
        <dsp:cNvPr id="0" name=""/>
        <dsp:cNvSpPr/>
      </dsp:nvSpPr>
      <dsp:spPr>
        <a:xfrm>
          <a:off x="1922077" y="475140"/>
          <a:ext cx="1296160" cy="703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922077" y="615875"/>
        <a:ext cx="1085058" cy="422205"/>
      </dsp:txXfrm>
    </dsp:sp>
    <dsp:sp modelId="{F285F242-8D5D-4B4B-8207-917B7D723EF5}">
      <dsp:nvSpPr>
        <dsp:cNvPr id="0" name=""/>
        <dsp:cNvSpPr/>
      </dsp:nvSpPr>
      <dsp:spPr>
        <a:xfrm>
          <a:off x="3128219" y="769606"/>
          <a:ext cx="2084964" cy="208496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Ethylene makes fruit ripen</a:t>
          </a:r>
          <a:endParaRPr lang="en-US" sz="2500" kern="1200" dirty="0"/>
        </a:p>
      </dsp:txBody>
      <dsp:txXfrm>
        <a:off x="3433555" y="1074942"/>
        <a:ext cx="1474292" cy="1474292"/>
      </dsp:txXfrm>
    </dsp:sp>
    <dsp:sp modelId="{A3F5333E-3F97-4BC6-B300-A3C0F5B24213}">
      <dsp:nvSpPr>
        <dsp:cNvPr id="0" name=""/>
        <dsp:cNvSpPr/>
      </dsp:nvSpPr>
      <dsp:spPr>
        <a:xfrm rot="10800000">
          <a:off x="1995445" y="2445361"/>
          <a:ext cx="1296160" cy="703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206547" y="2586096"/>
        <a:ext cx="1085058" cy="42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2A429-174F-4EDA-90D0-B792C61BC9A4}">
      <dsp:nvSpPr>
        <dsp:cNvPr id="0" name=""/>
        <dsp:cNvSpPr/>
      </dsp:nvSpPr>
      <dsp:spPr>
        <a:xfrm>
          <a:off x="914" y="380280"/>
          <a:ext cx="2296869" cy="886591"/>
        </a:xfrm>
        <a:prstGeom prst="chevron">
          <a:avLst>
            <a:gd name="adj" fmla="val 4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E2E7B-0712-4713-B4FD-86178E778EEA}">
      <dsp:nvSpPr>
        <dsp:cNvPr id="0" name=""/>
        <dsp:cNvSpPr/>
      </dsp:nvSpPr>
      <dsp:spPr>
        <a:xfrm>
          <a:off x="613412" y="601928"/>
          <a:ext cx="1939578" cy="886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Added CO2 in the atmosphere </a:t>
          </a:r>
          <a:endParaRPr lang="en-US" sz="1400" kern="1200" baseline="0" dirty="0"/>
        </a:p>
      </dsp:txBody>
      <dsp:txXfrm>
        <a:off x="639379" y="627895"/>
        <a:ext cx="1887644" cy="834657"/>
      </dsp:txXfrm>
    </dsp:sp>
    <dsp:sp modelId="{BB2D0B61-46DE-421B-9B76-D673299A6BF2}">
      <dsp:nvSpPr>
        <dsp:cNvPr id="0" name=""/>
        <dsp:cNvSpPr/>
      </dsp:nvSpPr>
      <dsp:spPr>
        <a:xfrm>
          <a:off x="2624449" y="380280"/>
          <a:ext cx="2296869" cy="886591"/>
        </a:xfrm>
        <a:prstGeom prst="chevron">
          <a:avLst>
            <a:gd name="adj" fmla="val 4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F9032-B7C2-4EB6-8CB0-FF4B254E37B3}">
      <dsp:nvSpPr>
        <dsp:cNvPr id="0" name=""/>
        <dsp:cNvSpPr/>
      </dsp:nvSpPr>
      <dsp:spPr>
        <a:xfrm>
          <a:off x="3236947" y="601928"/>
          <a:ext cx="1939578" cy="886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 in plant growth (photosynthesis)</a:t>
          </a:r>
          <a:endParaRPr lang="en-US" sz="1400" kern="1200" dirty="0"/>
        </a:p>
      </dsp:txBody>
      <dsp:txXfrm>
        <a:off x="3262914" y="627895"/>
        <a:ext cx="1887644" cy="834657"/>
      </dsp:txXfrm>
    </dsp:sp>
    <dsp:sp modelId="{6970DD8B-40CE-4B3D-9A6E-538FDDA47C26}">
      <dsp:nvSpPr>
        <dsp:cNvPr id="0" name=""/>
        <dsp:cNvSpPr/>
      </dsp:nvSpPr>
      <dsp:spPr>
        <a:xfrm>
          <a:off x="5247984" y="380280"/>
          <a:ext cx="2296869" cy="88659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C1834-4509-4E21-918F-C12004F2A7A2}">
      <dsp:nvSpPr>
        <dsp:cNvPr id="0" name=""/>
        <dsp:cNvSpPr/>
      </dsp:nvSpPr>
      <dsp:spPr>
        <a:xfrm>
          <a:off x="5860482" y="601928"/>
          <a:ext cx="1939578" cy="886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Plants remove CO2 from atmosphere</a:t>
          </a:r>
          <a:endParaRPr lang="en-US" sz="1400" kern="1200" dirty="0"/>
        </a:p>
      </dsp:txBody>
      <dsp:txXfrm>
        <a:off x="5886449" y="627895"/>
        <a:ext cx="1887644" cy="834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E8EA-7D8A-4EAC-9690-9321C5DF8D0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C7DD-905B-466B-A686-B9B4C84D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26B62-A619-4EB7-927F-9AB3302A84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1B90-C59D-40ED-BB85-6E601C3B828E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F045-3358-470D-8B94-E4A385CD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_mebt0MlXD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ouds ove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900" y="0"/>
            <a:ext cx="1042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64" y="288758"/>
            <a:ext cx="7194884" cy="11309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Feedback and Climate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Feedback</a:t>
            </a:r>
          </a:p>
        </p:txBody>
      </p:sp>
      <p:pic>
        <p:nvPicPr>
          <p:cNvPr id="22533" name="Picture 5" descr="negative_f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7"/>
          <a:stretch/>
        </p:blipFill>
        <p:spPr bwMode="auto">
          <a:xfrm>
            <a:off x="0" y="1560515"/>
            <a:ext cx="9144000" cy="42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6505" y="3160294"/>
            <a:ext cx="571099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Keeps the temp in your house in a SMALL range. Stabilizes!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28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39916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Negative Feedback Loop</a:t>
            </a:r>
          </a:p>
        </p:txBody>
      </p:sp>
      <p:pic>
        <p:nvPicPr>
          <p:cNvPr id="1026" name="Picture 2" descr="Image result for Increase CO2 increase plant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72" y="2546866"/>
            <a:ext cx="571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8746552"/>
              </p:ext>
            </p:extLst>
          </p:nvPr>
        </p:nvGraphicFramePr>
        <p:xfrm>
          <a:off x="571499" y="493399"/>
          <a:ext cx="7800975" cy="186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Image result for cartoon car exhaus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9468" r="6296" b="25000"/>
          <a:stretch/>
        </p:blipFill>
        <p:spPr bwMode="auto">
          <a:xfrm>
            <a:off x="438149" y="3181311"/>
            <a:ext cx="187784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026" y="2177534"/>
            <a:ext cx="75247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is stabilized. Amount of CO2 in the air remains </a:t>
            </a:r>
            <a:r>
              <a:rPr lang="en-US" u="sng" dirty="0" smtClean="0"/>
              <a:t>the same </a:t>
            </a:r>
            <a:r>
              <a:rPr lang="en-US" dirty="0" smtClean="0"/>
              <a:t>over time. </a:t>
            </a:r>
            <a:endParaRPr lang="en-US" dirty="0"/>
          </a:p>
        </p:txBody>
      </p:sp>
      <p:pic>
        <p:nvPicPr>
          <p:cNvPr id="5" name="Picture 2" descr=" timelapse greenhouse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72" y="5095837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 Loops: </a:t>
            </a:r>
            <a:br>
              <a:rPr lang="en-US" dirty="0" smtClean="0"/>
            </a:br>
            <a:r>
              <a:rPr lang="en-US" dirty="0" smtClean="0"/>
              <a:t>Predator-Prey Relationship</a:t>
            </a:r>
            <a:endParaRPr lang="en-US" dirty="0"/>
          </a:p>
        </p:txBody>
      </p:sp>
      <p:pic>
        <p:nvPicPr>
          <p:cNvPr id="32776" name="Picture 8" descr="Image result for predator p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31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038600"/>
            <a:ext cx="3352800" cy="369332"/>
          </a:xfrm>
          <a:prstGeom prst="rect">
            <a:avLst/>
          </a:prstGeom>
          <a:solidFill>
            <a:srgbClr val="FDA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Stable population of antelope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2552113"/>
            <a:ext cx="19431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More antelope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2527" y="2553988"/>
            <a:ext cx="2362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Cheetah pop grows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8650" y="5715000"/>
            <a:ext cx="19240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Fewer antelope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6327" y="5710629"/>
            <a:ext cx="243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Cheetah pop shrinks</a:t>
            </a:r>
          </a:p>
        </p:txBody>
      </p:sp>
      <p:sp>
        <p:nvSpPr>
          <p:cNvPr id="5" name="U-Turn Arrow 4"/>
          <p:cNvSpPr/>
          <p:nvPr/>
        </p:nvSpPr>
        <p:spPr bwMode="auto">
          <a:xfrm rot="16200000">
            <a:off x="3430043" y="2985152"/>
            <a:ext cx="1638028" cy="838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7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charset="0"/>
            </a:endParaRPr>
          </a:p>
        </p:txBody>
      </p:sp>
      <p:sp>
        <p:nvSpPr>
          <p:cNvPr id="13" name="U-Turn Arrow 12"/>
          <p:cNvSpPr/>
          <p:nvPr/>
        </p:nvSpPr>
        <p:spPr bwMode="auto">
          <a:xfrm rot="5400000" flipV="1">
            <a:off x="3410857" y="4642366"/>
            <a:ext cx="1676400" cy="838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7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8754"/>
            <a:ext cx="8349095" cy="1571936"/>
          </a:xfrm>
        </p:spPr>
        <p:txBody>
          <a:bodyPr/>
          <a:lstStyle/>
          <a:p>
            <a:r>
              <a:rPr lang="en-US" dirty="0" smtClean="0"/>
              <a:t>Big Picture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Climate science is complicated!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255" y="1344031"/>
            <a:ext cx="8977745" cy="42062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2400" dirty="0" smtClean="0"/>
              <a:t>Positive and negative feedback loops are acting simultaneously.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Making predictions about future climate conditions is very difficult. </a:t>
            </a:r>
            <a:endParaRPr lang="en-US" sz="2400" dirty="0"/>
          </a:p>
        </p:txBody>
      </p:sp>
      <p:pic>
        <p:nvPicPr>
          <p:cNvPr id="2050" name="Picture 2" descr="Image result for cloud cover feedback cli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7" y="2698583"/>
            <a:ext cx="5310606" cy="39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3078742" y="4190669"/>
            <a:ext cx="1155031" cy="1090863"/>
          </a:xfrm>
          <a:prstGeom prst="mathPlus">
            <a:avLst/>
          </a:prstGeom>
          <a:solidFill>
            <a:srgbClr val="32F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5822730" y="5281532"/>
            <a:ext cx="1058779" cy="1018674"/>
          </a:xfrm>
          <a:prstGeom prst="mathMinus">
            <a:avLst/>
          </a:prstGeom>
          <a:solidFill>
            <a:srgbClr val="32F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144000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01881"/>
            <a:ext cx="7886700" cy="1325563"/>
          </a:xfrm>
          <a:noFill/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bg1"/>
                </a:solidFill>
              </a:rPr>
              <a:t>For Example… 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12192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PERMAFROST is Permanently Frozen… at least we thought so. </a:t>
            </a:r>
          </a:p>
        </p:txBody>
      </p:sp>
    </p:spTree>
    <p:extLst>
      <p:ext uri="{BB962C8B-B14F-4D97-AF65-F5344CB8AC3E}">
        <p14:creationId xmlns:p14="http://schemas.microsoft.com/office/powerpoint/2010/main" val="35255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http://sitemaker.umich.edu/section2_group1/files/second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niversity of California poop poo emissions compos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" y="4198491"/>
            <a:ext cx="3847605" cy="21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2" descr="http://www.dec.ny.gov/images/administration_images/carbo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2503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95800" y="3352800"/>
            <a:ext cx="1600200" cy="609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88" y="2684792"/>
            <a:ext cx="7886700" cy="36447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Methane and Global Temperature worksheet on your own paper.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Check your answers with Ms.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Leaking Lakes Article.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Answer questions on the reading guide.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Check answers to the last page with Ms. B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your grades for missing assignments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University of California poop poo emissions compos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190004"/>
            <a:ext cx="4418115" cy="24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&amp;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431924"/>
            <a:ext cx="8026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Stimulus = 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 or event that evokes a specific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 the STIMULUS…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https://www.youtube.com/watch?v=_mebt0MlXDc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was your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en-US" dirty="0" smtClean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1746" name="Picture 2" descr="Image result for stimulus 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20" y="5057775"/>
            <a:ext cx="4067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FEEDBACK LOOPS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2"/>
            <a:ext cx="87630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Negative feedback</a:t>
            </a:r>
            <a:r>
              <a:rPr lang="en-US" altLang="en-US" dirty="0"/>
              <a:t> is when the response </a:t>
            </a:r>
            <a:r>
              <a:rPr lang="en-US" altLang="en-US" dirty="0">
                <a:solidFill>
                  <a:srgbClr val="00B0F0"/>
                </a:solidFill>
              </a:rPr>
              <a:t>diminishes</a:t>
            </a:r>
            <a:r>
              <a:rPr lang="en-US" altLang="en-US" dirty="0"/>
              <a:t> the original stimulus</a:t>
            </a:r>
            <a:r>
              <a:rPr lang="en-US" altLang="en-US" dirty="0" smtClean="0"/>
              <a:t>. </a:t>
            </a:r>
            <a:r>
              <a:rPr lang="en-US" altLang="en-US" dirty="0" smtClean="0">
                <a:solidFill>
                  <a:srgbClr val="00B050"/>
                </a:solidFill>
              </a:rPr>
              <a:t>System is stabilized.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Positive feedback</a:t>
            </a:r>
            <a:r>
              <a:rPr lang="en-US" altLang="en-US" dirty="0"/>
              <a:t> is when the response </a:t>
            </a:r>
            <a:r>
              <a:rPr lang="en-US" altLang="en-US" dirty="0">
                <a:solidFill>
                  <a:srgbClr val="FF0000"/>
                </a:solidFill>
              </a:rPr>
              <a:t>enhances</a:t>
            </a:r>
            <a:r>
              <a:rPr lang="en-US" altLang="en-US" dirty="0"/>
              <a:t> the original stimulus. </a:t>
            </a:r>
            <a:r>
              <a:rPr lang="en-US" altLang="en-US" dirty="0" smtClean="0">
                <a:solidFill>
                  <a:srgbClr val="00B050"/>
                </a:solidFill>
              </a:rPr>
              <a:t>System changes over time. 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positive feedback 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201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/>
              <a:t>FEEDBACK LOOPS</a:t>
            </a:r>
          </a:p>
        </p:txBody>
      </p:sp>
    </p:spTree>
    <p:extLst>
      <p:ext uri="{BB962C8B-B14F-4D97-AF65-F5344CB8AC3E}">
        <p14:creationId xmlns:p14="http://schemas.microsoft.com/office/powerpoint/2010/main" val="1455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br>
              <a:rPr lang="en-US" dirty="0" smtClean="0"/>
            </a:br>
            <a:r>
              <a:rPr lang="en-US" sz="1600" dirty="0"/>
              <a:t>ANOTHER WAY TO VISUALIZE IT</a:t>
            </a:r>
            <a:endParaRPr lang="en-US" dirty="0"/>
          </a:p>
        </p:txBody>
      </p:sp>
      <p:pic>
        <p:nvPicPr>
          <p:cNvPr id="1026" name="Picture 2" descr="Slide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3025" r="2490" b="13711"/>
          <a:stretch/>
        </p:blipFill>
        <p:spPr bwMode="auto">
          <a:xfrm>
            <a:off x="838200" y="1981200"/>
            <a:ext cx="748079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6130" y="291956"/>
            <a:ext cx="8229600" cy="2590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u="sng" dirty="0">
                <a:solidFill>
                  <a:schemeClr val="hlink"/>
                </a:solidFill>
              </a:rPr>
              <a:t>Positive feedback is less common</a:t>
            </a:r>
            <a:r>
              <a:rPr lang="en-US" altLang="en-US" sz="3600" dirty="0">
                <a:solidFill>
                  <a:schemeClr val="hlink"/>
                </a:solidFill>
              </a:rPr>
              <a:t>, </a:t>
            </a:r>
          </a:p>
          <a:p>
            <a:pPr algn="ctr">
              <a:buFontTx/>
              <a:buNone/>
            </a:pPr>
            <a:r>
              <a:rPr lang="en-US" altLang="en-US" sz="2400" dirty="0" smtClean="0">
                <a:solidFill>
                  <a:schemeClr val="hlink"/>
                </a:solidFill>
              </a:rPr>
              <a:t>which </a:t>
            </a:r>
            <a:r>
              <a:rPr lang="en-US" altLang="en-US" sz="2400" dirty="0">
                <a:solidFill>
                  <a:schemeClr val="hlink"/>
                </a:solidFill>
              </a:rPr>
              <a:t>is understandable, as most changes to steady state pose a threat, and to enhance them would be </a:t>
            </a:r>
            <a:r>
              <a:rPr lang="en-US" altLang="en-US" sz="2400" u="sng" dirty="0"/>
              <a:t>most unhelpful</a:t>
            </a:r>
            <a:r>
              <a:rPr lang="en-US" altLang="en-US" sz="2400" dirty="0"/>
              <a:t>.</a:t>
            </a:r>
            <a:r>
              <a:rPr lang="en-US" altLang="en-US" sz="1800" dirty="0"/>
              <a:t> </a:t>
            </a:r>
          </a:p>
        </p:txBody>
      </p:sp>
      <p:sp>
        <p:nvSpPr>
          <p:cNvPr id="2" name="AutoShape 2" descr="Image result for too much of a good th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oo much of a good thing meme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too much of a good thing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09" y="2884898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ute bun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19402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thousands of rabb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1" y="4561298"/>
            <a:ext cx="3510785" cy="22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714750" y="3238500"/>
            <a:ext cx="1638300" cy="6572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 few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731780" y="5448300"/>
            <a:ext cx="1638300" cy="6572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</a:t>
            </a:r>
            <a:r>
              <a:rPr lang="en-US" dirty="0" smtClean="0"/>
              <a:t>Feedback Loops</a:t>
            </a:r>
            <a:endParaRPr lang="en-US" dirty="0"/>
          </a:p>
        </p:txBody>
      </p:sp>
      <p:pic>
        <p:nvPicPr>
          <p:cNvPr id="29698" name="Picture 2" descr="Image result for positive feedback 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828800"/>
            <a:ext cx="22750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8955" y="1136304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Response strengthens initial stimulus – Response gets </a:t>
            </a:r>
            <a:r>
              <a:rPr lang="en-US" sz="2800" dirty="0">
                <a:solidFill>
                  <a:srgbClr val="FF0000"/>
                </a:solidFill>
              </a:rPr>
              <a:t>greater and greater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B0F0"/>
                </a:solidFill>
              </a:rPr>
              <a:t>smaller and smaller </a:t>
            </a:r>
            <a:r>
              <a:rPr lang="en-US" sz="2800" dirty="0"/>
              <a:t>over time</a:t>
            </a:r>
          </a:p>
        </p:txBody>
      </p:sp>
      <p:pic>
        <p:nvPicPr>
          <p:cNvPr id="29700" name="Picture 4" descr="Image result for positive feedback 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4648200"/>
            <a:ext cx="320039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Image result for positive feedback l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Positive Feedback</a:t>
            </a:r>
          </a:p>
        </p:txBody>
      </p:sp>
      <p:pic>
        <p:nvPicPr>
          <p:cNvPr id="16389" name="Picture 5" descr="ging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1504950"/>
            <a:ext cx="232886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tr020_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302124"/>
            <a:ext cx="3333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4806903"/>
              </p:ext>
            </p:extLst>
          </p:nvPr>
        </p:nvGraphicFramePr>
        <p:xfrm>
          <a:off x="882316" y="1172411"/>
          <a:ext cx="5213684" cy="362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39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u="sng" dirty="0"/>
              <a:t>Negative feedback</a:t>
            </a:r>
            <a:r>
              <a:rPr lang="en-US" altLang="en-US" sz="36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3600" b="1" u="sng" dirty="0">
                <a:solidFill>
                  <a:schemeClr val="hlink"/>
                </a:solidFill>
              </a:rPr>
              <a:t>is most common</a:t>
            </a:r>
            <a:r>
              <a:rPr lang="en-US" altLang="en-US" sz="3600" dirty="0">
                <a:solidFill>
                  <a:schemeClr val="hlink"/>
                </a:solidFill>
              </a:rPr>
              <a:t> in biological systems.</a:t>
            </a:r>
            <a:r>
              <a:rPr lang="en-US" altLang="en-US" sz="3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895602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/>
              <a:t>Conditions </a:t>
            </a:r>
            <a:r>
              <a:rPr lang="en-US" altLang="en-US" sz="2800" dirty="0"/>
              <a:t>stay </a:t>
            </a:r>
          </a:p>
          <a:p>
            <a:pPr algn="ctr"/>
            <a:r>
              <a:rPr lang="en-US" altLang="en-US" sz="2800" u="sng" dirty="0"/>
              <a:t>within a small range</a:t>
            </a:r>
            <a:r>
              <a:rPr lang="en-US" altLang="en-US" sz="2800" dirty="0"/>
              <a:t>.  </a:t>
            </a:r>
            <a:endParaRPr lang="en-US" sz="2800" dirty="0"/>
          </a:p>
        </p:txBody>
      </p:sp>
      <p:pic>
        <p:nvPicPr>
          <p:cNvPr id="4" name="Picture 2" descr="Image result for a few adorable bun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2"/>
            <a:ext cx="3352800" cy="18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810000" y="4892696"/>
            <a:ext cx="1638300" cy="6572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298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Feedback and Climate</vt:lpstr>
      <vt:lpstr>Stimulus &amp; Response</vt:lpstr>
      <vt:lpstr>FEEDBACK LOOPS </vt:lpstr>
      <vt:lpstr>PowerPoint Presentation</vt:lpstr>
      <vt:lpstr>FEEDBACK LOOPS ANOTHER WAY TO VISUALIZE IT</vt:lpstr>
      <vt:lpstr>PowerPoint Presentation</vt:lpstr>
      <vt:lpstr>Positive Feedback Loops</vt:lpstr>
      <vt:lpstr>Examples of Positive Feedback</vt:lpstr>
      <vt:lpstr>PowerPoint Presentation</vt:lpstr>
      <vt:lpstr>Negative Feedback</vt:lpstr>
      <vt:lpstr>PowerPoint Presentation</vt:lpstr>
      <vt:lpstr>Negative Feedback Loops:  Predator-Prey Relationship</vt:lpstr>
      <vt:lpstr>Big Picture: Climate science is complicated! </vt:lpstr>
      <vt:lpstr>For Example…  </vt:lpstr>
      <vt:lpstr>PowerPoint Presentation</vt:lpstr>
      <vt:lpstr>CO2</vt:lpstr>
      <vt:lpstr>Next… </vt:lpstr>
    </vt:vector>
  </TitlesOfParts>
  <Company>Jefferson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 and Climate</dc:title>
  <dc:creator>Bankoff Heidi E</dc:creator>
  <cp:lastModifiedBy>User</cp:lastModifiedBy>
  <cp:revision>12</cp:revision>
  <dcterms:created xsi:type="dcterms:W3CDTF">2017-04-19T16:13:59Z</dcterms:created>
  <dcterms:modified xsi:type="dcterms:W3CDTF">2017-05-08T16:14:59Z</dcterms:modified>
</cp:coreProperties>
</file>