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81" r:id="rId3"/>
    <p:sldId id="265" r:id="rId4"/>
    <p:sldId id="280" r:id="rId5"/>
    <p:sldId id="261" r:id="rId6"/>
    <p:sldId id="266" r:id="rId7"/>
    <p:sldId id="263" r:id="rId8"/>
    <p:sldId id="260" r:id="rId9"/>
    <p:sldId id="259" r:id="rId10"/>
    <p:sldId id="279" r:id="rId11"/>
    <p:sldId id="278" r:id="rId12"/>
    <p:sldId id="262" r:id="rId13"/>
    <p:sldId id="269"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871" autoAdjust="0"/>
  </p:normalViewPr>
  <p:slideViewPr>
    <p:cSldViewPr snapToGrid="0" snapToObjects="1">
      <p:cViewPr>
        <p:scale>
          <a:sx n="80" d="100"/>
          <a:sy n="80" d="100"/>
        </p:scale>
        <p:origin x="-1524" y="-64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240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B6F4D64-1ACF-4590-A272-CA054E705319}" type="datetime1">
              <a:rPr lang="en-US" altLang="en-US"/>
              <a:pPr/>
              <a:t>5/8/2017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B6AEBE7-C788-45C6-A07D-2E15DCAD804C}" type="slidenum">
              <a:rPr lang="en-US" altLang="en-US"/>
              <a:pPr/>
              <a:t>‹#›</a:t>
            </a:fld>
            <a:endParaRPr lang="en-US" altLang="en-US"/>
          </a:p>
        </p:txBody>
      </p:sp>
    </p:spTree>
    <p:extLst>
      <p:ext uri="{BB962C8B-B14F-4D97-AF65-F5344CB8AC3E}">
        <p14:creationId xmlns:p14="http://schemas.microsoft.com/office/powerpoint/2010/main" val="111921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9E452FB-2161-433B-BB12-61B5E49A5CD7}" type="datetime1">
              <a:rPr lang="en-US" altLang="en-US"/>
              <a:pPr/>
              <a:t>5/8/2017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E013996-44D1-4B86-A902-0A3489372064}" type="slidenum">
              <a:rPr lang="en-US" altLang="en-US"/>
              <a:pPr/>
              <a:t>‹#›</a:t>
            </a:fld>
            <a:endParaRPr lang="en-US" altLang="en-US"/>
          </a:p>
        </p:txBody>
      </p:sp>
    </p:spTree>
    <p:extLst>
      <p:ext uri="{BB962C8B-B14F-4D97-AF65-F5344CB8AC3E}">
        <p14:creationId xmlns:p14="http://schemas.microsoft.com/office/powerpoint/2010/main" val="131806278"/>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Day 1 Slides 2-9</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0B233D5B-163E-4A9E-8780-C4AB444A002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is a picture of the numbers that give us the greenhouse effect.  This gives a more energy budget example of the previous picture.  Explain that most of the solar irradiation reaching the lower atmosphere is visible light, but there are other wavelengths present as well. Some of the gases (including water vapor) in the atmosphere reflect incoming solar irradiation, some allow it to pass through to the Earth’s surface (where it is absorbed), and some absorb it. </a:t>
            </a:r>
          </a:p>
          <a:p>
            <a:pPr>
              <a:spcBef>
                <a:spcPct val="0"/>
              </a:spcBef>
            </a:pPr>
            <a:endParaRPr lang="en-US" altLang="en-US" smtClean="0"/>
          </a:p>
          <a:p>
            <a:pPr>
              <a:spcBef>
                <a:spcPct val="0"/>
              </a:spcBef>
            </a:pPr>
            <a:r>
              <a:rPr lang="en-US" altLang="en-US" smtClean="0"/>
              <a:t>The radiation (mostly visible light) that is absorbed in the atmosphere or by the Earth’s surface is re-emitted as long wave infrared energy (heat). When long wave radiation interacts with the atmosphere, different molecules will reflect, absorb, or allow it to pass through to space. Point out that the passing of long wave radiation from the Earth’s surface to the atmosphere, back to the Earth’s surface and so on is the fate of large quantities of solar irradiation and a major positive forcing. So the atmospheric gases that allow visible light to pass through but then absorb and re-emit long wave radiation are of huge interest to us (they can be thought of as like the car’s windshield), we call these “greenhouse gases” because they create a “greenhouse effect” in the Earth’s atmosphere.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CA09AD52-15DA-467E-ABF2-4288523BC24A}" type="slidenum">
              <a:rPr lang="en-US" altLang="en-US"/>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OPTIONAL:</a:t>
            </a:r>
          </a:p>
          <a:p>
            <a:pPr>
              <a:spcBef>
                <a:spcPct val="0"/>
              </a:spcBef>
            </a:pPr>
            <a:r>
              <a:rPr lang="en-US" altLang="en-US" smtClean="0"/>
              <a:t>This slide is not required.  If you have time and inclination at this point, you could repeat the rope experiment from the other day.  Students will see that different amounts of energy causes the rope to resonate at different frequencies.</a:t>
            </a:r>
          </a:p>
          <a:p>
            <a:pPr>
              <a:spcBef>
                <a:spcPct val="0"/>
              </a:spcBef>
            </a:pPr>
            <a:r>
              <a:rPr lang="en-US" altLang="en-US" smtClean="0"/>
              <a:t>BACKGROUND</a:t>
            </a:r>
          </a:p>
          <a:p>
            <a:pPr>
              <a:spcBef>
                <a:spcPct val="0"/>
              </a:spcBef>
            </a:pPr>
            <a:r>
              <a:rPr lang="en-US" altLang="en-US" smtClean="0"/>
              <a:t>Every object that is free to vibrate has its own natural frequency. If you vibrate an object near one of its natural frequencies, its motion may grow to quite large values, a process known as resonance. Molecules behave in the same manner: they absorb energy near their resonant frequencies and vibrate, creating heat. In this demonstration of model molecules of atmospheric gases, students can make observations about resonant frequencies.</a:t>
            </a:r>
          </a:p>
          <a:p>
            <a:pPr>
              <a:spcBef>
                <a:spcPct val="0"/>
              </a:spcBef>
            </a:pPr>
            <a:endParaRPr lang="en-US" altLang="en-US" smtClean="0"/>
          </a:p>
          <a:p>
            <a:pPr>
              <a:spcBef>
                <a:spcPct val="0"/>
              </a:spcBef>
            </a:pPr>
            <a:r>
              <a:rPr lang="en-US" altLang="en-US" smtClean="0"/>
              <a:t>Be care that the students do not confuse the wavelength of the radiation (long and short wave) with the resonance frequency, although they are closely related.  A molecule moves at a certain frequency and it is a certain wavelength of light that is absorbed by a specific molecule.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C9D8BF71-C0DC-4365-83FD-798FAA48E724}" type="slidenum">
              <a:rPr lang="en-US" altLang="en-US"/>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DAY 1 KWL CHART</a:t>
            </a:r>
          </a:p>
          <a:p>
            <a:pPr>
              <a:spcBef>
                <a:spcPct val="0"/>
              </a:spcBef>
            </a:pPr>
            <a:r>
              <a:rPr lang="en-US" altLang="en-US" smtClean="0"/>
              <a:t>Over the next few days we will be investigating the different greenhouse gases and where they are from.  Start with a KWL chart in order to determine what students already know.</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4F36A98F-7D69-440F-8122-391642F3BA4A}"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 greenhouse in this definition is a house used to trap the sun’s energy in order to extend the growing season or grow plants in areas that would otherwise be too cold.  We use this idea as a way to think about how sun’s energy is trapped in our atmosphere.  The difference is that the Earth is not surrounded by glass, but by invisible gas that is also able to trap energy and heat.</a:t>
            </a:r>
          </a:p>
          <a:p>
            <a:pPr>
              <a:spcBef>
                <a:spcPct val="0"/>
              </a:spcBef>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CAFE5D69-5741-4C3E-9FDB-1E9768AD1E4C}"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Students might also have experienced this feeling when they get into a car on a hot day.  It feels much warmer inside the car because of the trapped air.  So, it is different than the greenhouse effect but a connection to their experience.  Students might be able come up with other examples as well.</a:t>
            </a:r>
          </a:p>
          <a:p>
            <a:pPr>
              <a:spcBef>
                <a:spcPct val="0"/>
              </a:spcBef>
            </a:pPr>
            <a:endParaRPr lang="en-US" altLang="en-US" dirty="0" smtClean="0"/>
          </a:p>
          <a:p>
            <a:pPr>
              <a:spcBef>
                <a:spcPct val="0"/>
              </a:spcBef>
            </a:pPr>
            <a:r>
              <a:rPr lang="en-US" altLang="en-US" dirty="0" smtClean="0"/>
              <a:t>Air in the car is trapped and can’t get out.  On Earth, there is no physical boundary, so it is the gases that actually work to hold the heat. After these three slides students should be able to fill out the graphic organizer comparing and contrasting a greenhouse with the “greenhouse effect”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D94C8C29-3807-44AC-BE21-B2A9CBD85D92}"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Use this slide to relate back to and debrief the lab.  What are the comparisons between the greenhouse gas lab and this picture?  </a:t>
            </a:r>
          </a:p>
          <a:p>
            <a:pPr>
              <a:spcBef>
                <a:spcPct val="0"/>
              </a:spcBef>
            </a:pPr>
            <a:r>
              <a:rPr lang="en-US" altLang="en-US" smtClean="0"/>
              <a:t>Ask students for similarities and differences.  There is space on their lab notes to write their comments.</a:t>
            </a:r>
          </a:p>
          <a:p>
            <a:pPr>
              <a:spcBef>
                <a:spcPct val="0"/>
              </a:spcBef>
            </a:pPr>
            <a:endParaRPr lang="en-US" altLang="en-US" b="1" smtClean="0"/>
          </a:p>
          <a:p>
            <a:pPr>
              <a:spcBef>
                <a:spcPct val="0"/>
              </a:spcBef>
            </a:pPr>
            <a:r>
              <a:rPr lang="en-US" altLang="en-US" b="1" smtClean="0"/>
              <a:t>Earth’s greenhouse effect</a:t>
            </a:r>
          </a:p>
          <a:p>
            <a:pPr>
              <a:spcBef>
                <a:spcPct val="0"/>
              </a:spcBef>
            </a:pPr>
            <a:r>
              <a:rPr lang="en-US" altLang="en-US" smtClean="0"/>
              <a:t>Some gases preferentially absorb certain wavelengths of radiation and are transparent to others.  This is because of resonance.  As we just saw with the amount of shaking in the gas models, they shake more or less depending on how much energy you put into them.  The long wave radiation is the resonance wavelength of the greenhouse gases.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6B1819FC-5A75-45DF-9763-FA583EBEA50A}"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DAY 1- RESONANCE MODELS</a:t>
            </a:r>
          </a:p>
          <a:p>
            <a:pPr>
              <a:spcBef>
                <a:spcPct val="0"/>
              </a:spcBef>
            </a:pPr>
            <a:r>
              <a:rPr lang="en-US" altLang="en-US" dirty="0" smtClean="0"/>
              <a:t>Most of our atmosphere is nitrogen and oxygen, neither of which is a greenhouse gas.  Compare this to the Goldilocks effect.  The greenhouse gases in our atmosphere are less than 0.1% of the total amount of gas in the atmosphere.  Yet they are what make our planet inhabitable.  Without the small amount of greenhouse gases, the average temperature on the planet would be 0 degrees F</a:t>
            </a:r>
          </a:p>
          <a:p>
            <a:pPr>
              <a:spcBef>
                <a:spcPct val="0"/>
              </a:spcBef>
            </a:pPr>
            <a:endParaRPr lang="en-US" altLang="en-US" dirty="0" smtClean="0"/>
          </a:p>
          <a:p>
            <a:pPr>
              <a:spcBef>
                <a:spcPct val="0"/>
              </a:spcBef>
            </a:pPr>
            <a:r>
              <a:rPr lang="en-US" altLang="en-US" dirty="0" smtClean="0"/>
              <a:t>There is a major misconception that the hole in the ozone layer is the primary reason for climate change. It is correct to say that the ozone hole has a small effect on climate change, but is not the main cause.  The other connection between these issues is that Chlorofluorocarbons (CFCs) and their non-ozone-destroying replacements are very potent greenhouse gases, which also contribute to climate change. Students may or may not bring up these ideas in their discussion.</a:t>
            </a:r>
          </a:p>
          <a:p>
            <a:pPr>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85D50EB8-9A73-4FA9-AF98-08BCC03B71F2}"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RESONANCE MODELS-  Show the tennis ball models of the gases</a:t>
            </a:r>
          </a:p>
          <a:p>
            <a:pPr>
              <a:spcBef>
                <a:spcPct val="0"/>
              </a:spcBef>
            </a:pPr>
            <a:r>
              <a:rPr lang="en-US" altLang="en-US" smtClean="0"/>
              <a:t>While this slide is up, students will complete the task card to use the models and discuss the following questions.  Depending on your students it would also be possible to do this entirely as a demonstration.</a:t>
            </a:r>
          </a:p>
          <a:p>
            <a:pPr>
              <a:spcBef>
                <a:spcPct val="0"/>
              </a:spcBef>
            </a:pPr>
            <a:endParaRPr lang="en-US" altLang="en-US" smtClean="0"/>
          </a:p>
          <a:p>
            <a:pPr>
              <a:spcBef>
                <a:spcPct val="0"/>
              </a:spcBef>
            </a:pPr>
            <a:r>
              <a:rPr lang="en-US" altLang="en-US" smtClean="0"/>
              <a:t>Is there a frequency at which it is much easier to keep the model vibrating? At this frequency your model molecule better absorbs and retains your energy output. If there is such a frequency, determine what it is in vibrations per second by counting the number of vibrations in a 5-second interval and dividing by 5. Do at least three trials, letting different member of your group experiment and obtain the range of frequencies at which the maximum energy is absorbed. Repeat this procedure for all three models.</a:t>
            </a:r>
          </a:p>
          <a:p>
            <a:pPr>
              <a:spcBef>
                <a:spcPct val="0"/>
              </a:spcBef>
            </a:pPr>
            <a:endParaRPr lang="en-US" altLang="en-US" smtClean="0"/>
          </a:p>
          <a:p>
            <a:pPr>
              <a:spcBef>
                <a:spcPct val="0"/>
              </a:spcBef>
            </a:pPr>
            <a:r>
              <a:rPr lang="en-US" altLang="en-US" smtClean="0"/>
              <a:t>1. How do the resonant frequencies of the 3 models compare?</a:t>
            </a:r>
          </a:p>
          <a:p>
            <a:pPr>
              <a:spcBef>
                <a:spcPct val="0"/>
              </a:spcBef>
            </a:pPr>
            <a:r>
              <a:rPr lang="en-US" altLang="en-US" smtClean="0"/>
              <a:t>2. What hypothesis can you formulate to explain your observations?</a:t>
            </a:r>
          </a:p>
          <a:p>
            <a:pPr>
              <a:spcBef>
                <a:spcPct val="0"/>
              </a:spcBef>
            </a:pPr>
            <a:r>
              <a:rPr lang="en-US" altLang="en-US" smtClean="0"/>
              <a:t>3. Physicists tell us that the behavior of the models built from the tennis balls is a good analogy of the behavior of real molecules of carbon dioxide, methane, and nitrogen. From the observations of your models, can you explain why some gases in the atmosphere absorb infrared radiation and others do not?</a:t>
            </a:r>
          </a:p>
          <a:p>
            <a:pPr>
              <a:spcBef>
                <a:spcPct val="0"/>
              </a:spcBef>
            </a:pPr>
            <a:r>
              <a:rPr lang="en-US" altLang="en-US" smtClean="0"/>
              <a:t>4. Why do you think greenhouse gases absorb infrared radiation and do not absorb visible light?</a:t>
            </a:r>
          </a:p>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2DF955FB-6A0A-4200-B985-D8CA69570731}"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Why is the greenhouse effect so important?  This slide compares the temperatures on three planets with and without greenhouse gases.  All of them do experience warmer temperatures with the greenhouse gases.  The next slide is specifically the Earth and temperatures are reported in Fahrenheit (which might be more familiar to the students).</a:t>
            </a:r>
          </a:p>
          <a:p>
            <a:pPr>
              <a:spcBef>
                <a:spcPct val="0"/>
              </a:spcBef>
            </a:pPr>
            <a:endParaRPr lang="en-US" altLang="en-US" smtClean="0"/>
          </a:p>
          <a:p>
            <a:pPr>
              <a:spcBef>
                <a:spcPct val="0"/>
              </a:spcBef>
            </a:pPr>
            <a:r>
              <a:rPr lang="en-US" altLang="en-US" smtClean="0"/>
              <a:t>Recent calculations by NASA actually put the temperature change due to GHGs at only 20 degrees, not the 33 degrees in the chart.  This is mostly because of using a different albedo number to consider the effects of solar and longwave radiation on the planetary albedo.  The changed number is (-18 to -5) and is called the “atmosphere effect” of greenhouse gases, as opposed to the “enhanced atmospheric test” associated by the increase in greenhouse gases due to human activities.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FDA0123D-2372-415A-B6BF-CDEE1FCE1E3B}"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is an example of why we want to have greenhouse gases.  They make our planet inhabitable and bring the temperature up to a level humans can live in.  It does not mean that the temperature everywhere on everyday is equal to 59 degrees, but just that there is a dramatic change because of the GHG.  We know this because we can look at other planets (Mars and Venus usually)  and compare their temperatures and atmospheres to ours.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06309DB0-B829-47EE-B80E-3C74DD2ABB06}"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BED9553-2756-465A-A80B-614784B2E863}" type="datetime1">
              <a:rPr lang="en-US" altLang="en-US" smtClean="0"/>
              <a:t>5/8/2017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3FB772-6F1B-4EB7-AD8E-5214C1F935BD}" type="slidenum">
              <a:rPr lang="en-US" altLang="en-US"/>
              <a:pPr/>
              <a:t>‹#›</a:t>
            </a:fld>
            <a:endParaRPr lang="en-US" altLang="en-US"/>
          </a:p>
        </p:txBody>
      </p:sp>
    </p:spTree>
    <p:extLst>
      <p:ext uri="{BB962C8B-B14F-4D97-AF65-F5344CB8AC3E}">
        <p14:creationId xmlns:p14="http://schemas.microsoft.com/office/powerpoint/2010/main" val="155037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06DC95-9B7B-45C2-9C01-93E33DAEAC6E}" type="datetime1">
              <a:rPr lang="en-US" altLang="en-US" smtClean="0"/>
              <a:t>5/8/2017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B82C41-CC7B-42DF-9CB1-E86EA5A956C1}" type="slidenum">
              <a:rPr lang="en-US" altLang="en-US"/>
              <a:pPr/>
              <a:t>‹#›</a:t>
            </a:fld>
            <a:endParaRPr lang="en-US" altLang="en-US"/>
          </a:p>
        </p:txBody>
      </p:sp>
    </p:spTree>
    <p:extLst>
      <p:ext uri="{BB962C8B-B14F-4D97-AF65-F5344CB8AC3E}">
        <p14:creationId xmlns:p14="http://schemas.microsoft.com/office/powerpoint/2010/main" val="211463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D6F52B-FB03-4992-8F33-5092BEAE52B3}" type="datetime1">
              <a:rPr lang="en-US" altLang="en-US" smtClean="0"/>
              <a:t>5/8/2017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AAA685-7FBB-4B03-93AE-9C5FC26E2383}" type="slidenum">
              <a:rPr lang="en-US" altLang="en-US"/>
              <a:pPr/>
              <a:t>‹#›</a:t>
            </a:fld>
            <a:endParaRPr lang="en-US" altLang="en-US"/>
          </a:p>
        </p:txBody>
      </p:sp>
    </p:spTree>
    <p:extLst>
      <p:ext uri="{BB962C8B-B14F-4D97-AF65-F5344CB8AC3E}">
        <p14:creationId xmlns:p14="http://schemas.microsoft.com/office/powerpoint/2010/main" val="298979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1BAFCB-CD60-4D7A-81AB-CCA48EDBF959}" type="datetime1">
              <a:rPr lang="en-US" altLang="en-US" smtClean="0"/>
              <a:t>5/8/2017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42053A-8138-4EC1-8812-FAB42DB79F68}" type="slidenum">
              <a:rPr lang="en-US" altLang="en-US"/>
              <a:pPr/>
              <a:t>‹#›</a:t>
            </a:fld>
            <a:endParaRPr lang="en-US" altLang="en-US"/>
          </a:p>
        </p:txBody>
      </p:sp>
    </p:spTree>
    <p:extLst>
      <p:ext uri="{BB962C8B-B14F-4D97-AF65-F5344CB8AC3E}">
        <p14:creationId xmlns:p14="http://schemas.microsoft.com/office/powerpoint/2010/main" val="204290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4648DF3-963A-4723-AA1B-5E58A9B0248B}" type="datetime1">
              <a:rPr lang="en-US" altLang="en-US" smtClean="0"/>
              <a:t>5/8/2017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AE3676-9512-4808-AB50-5BAAF545CBD9}" type="slidenum">
              <a:rPr lang="en-US" altLang="en-US"/>
              <a:pPr/>
              <a:t>‹#›</a:t>
            </a:fld>
            <a:endParaRPr lang="en-US" altLang="en-US"/>
          </a:p>
        </p:txBody>
      </p:sp>
    </p:spTree>
    <p:extLst>
      <p:ext uri="{BB962C8B-B14F-4D97-AF65-F5344CB8AC3E}">
        <p14:creationId xmlns:p14="http://schemas.microsoft.com/office/powerpoint/2010/main" val="48014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59CAC0A-CF0F-40B0-AE00-380E70D9B0D3}" type="datetime1">
              <a:rPr lang="en-US" altLang="en-US" smtClean="0"/>
              <a:t>5/8/2017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506F48-6CE3-4CBC-BDCF-0D88187543F5}" type="slidenum">
              <a:rPr lang="en-US" altLang="en-US"/>
              <a:pPr/>
              <a:t>‹#›</a:t>
            </a:fld>
            <a:endParaRPr lang="en-US" altLang="en-US"/>
          </a:p>
        </p:txBody>
      </p:sp>
    </p:spTree>
    <p:extLst>
      <p:ext uri="{BB962C8B-B14F-4D97-AF65-F5344CB8AC3E}">
        <p14:creationId xmlns:p14="http://schemas.microsoft.com/office/powerpoint/2010/main" val="397583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ED94718-DA62-464D-8105-088473A4855C}" type="datetime1">
              <a:rPr lang="en-US" altLang="en-US" smtClean="0"/>
              <a:t>5/8/2017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1FF11AD-B5AE-4F86-9C33-B72047D498C0}" type="slidenum">
              <a:rPr lang="en-US" altLang="en-US"/>
              <a:pPr/>
              <a:t>‹#›</a:t>
            </a:fld>
            <a:endParaRPr lang="en-US" altLang="en-US"/>
          </a:p>
        </p:txBody>
      </p:sp>
    </p:spTree>
    <p:extLst>
      <p:ext uri="{BB962C8B-B14F-4D97-AF65-F5344CB8AC3E}">
        <p14:creationId xmlns:p14="http://schemas.microsoft.com/office/powerpoint/2010/main" val="173906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8920BE5-C990-4925-986E-8D243BF5739D}" type="datetime1">
              <a:rPr lang="en-US" altLang="en-US" smtClean="0"/>
              <a:t>5/8/2017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D61DDF-42FA-4D28-BBC6-6EB9E89E219B}" type="slidenum">
              <a:rPr lang="en-US" altLang="en-US"/>
              <a:pPr/>
              <a:t>‹#›</a:t>
            </a:fld>
            <a:endParaRPr lang="en-US" altLang="en-US"/>
          </a:p>
        </p:txBody>
      </p:sp>
    </p:spTree>
    <p:extLst>
      <p:ext uri="{BB962C8B-B14F-4D97-AF65-F5344CB8AC3E}">
        <p14:creationId xmlns:p14="http://schemas.microsoft.com/office/powerpoint/2010/main" val="252755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3E93CED-F067-44B9-AE16-57B420DFD41B}" type="datetime1">
              <a:rPr lang="en-US" altLang="en-US" smtClean="0"/>
              <a:t>5/8/2017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9AF5C82-5B51-4312-AB6A-F147E89F2681}" type="slidenum">
              <a:rPr lang="en-US" altLang="en-US"/>
              <a:pPr/>
              <a:t>‹#›</a:t>
            </a:fld>
            <a:endParaRPr lang="en-US" altLang="en-US"/>
          </a:p>
        </p:txBody>
      </p:sp>
    </p:spTree>
    <p:extLst>
      <p:ext uri="{BB962C8B-B14F-4D97-AF65-F5344CB8AC3E}">
        <p14:creationId xmlns:p14="http://schemas.microsoft.com/office/powerpoint/2010/main" val="136582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92E83-291B-494C-B282-BC96F7ECF43C}" type="datetime1">
              <a:rPr lang="en-US" altLang="en-US" smtClean="0"/>
              <a:t>5/8/2017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37E626-1CB9-4B9B-B6CA-6A18FBC4EC9D}" type="slidenum">
              <a:rPr lang="en-US" altLang="en-US"/>
              <a:pPr/>
              <a:t>‹#›</a:t>
            </a:fld>
            <a:endParaRPr lang="en-US" altLang="en-US"/>
          </a:p>
        </p:txBody>
      </p:sp>
    </p:spTree>
    <p:extLst>
      <p:ext uri="{BB962C8B-B14F-4D97-AF65-F5344CB8AC3E}">
        <p14:creationId xmlns:p14="http://schemas.microsoft.com/office/powerpoint/2010/main" val="96680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82D46DA-79AC-41BE-B667-B3AABCD5039C}" type="datetime1">
              <a:rPr lang="en-US" altLang="en-US" smtClean="0"/>
              <a:t>5/8/2017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60D6B38-8C32-4AB6-88D6-1A24BF46D24D}" type="slidenum">
              <a:rPr lang="en-US" altLang="en-US"/>
              <a:pPr/>
              <a:t>‹#›</a:t>
            </a:fld>
            <a:endParaRPr lang="en-US" altLang="en-US"/>
          </a:p>
        </p:txBody>
      </p:sp>
    </p:spTree>
    <p:extLst>
      <p:ext uri="{BB962C8B-B14F-4D97-AF65-F5344CB8AC3E}">
        <p14:creationId xmlns:p14="http://schemas.microsoft.com/office/powerpoint/2010/main" val="270759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6AA5CAE-05AD-471C-821C-34E4FF977B98}" type="datetime1">
              <a:rPr lang="en-US" altLang="en-US" smtClean="0"/>
              <a:t>5/8/2017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4B11B86-C1FA-4B83-ADF6-1CC561BF0F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education.jlab.org/reading/energy_budge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130425"/>
            <a:ext cx="7772400" cy="1470025"/>
          </a:xfrm>
        </p:spPr>
        <p:txBody>
          <a:bodyPr/>
          <a:lstStyle/>
          <a:p>
            <a:r>
              <a:rPr lang="en-US" altLang="en-US" smtClean="0"/>
              <a:t>Greenhouse Gases and </a:t>
            </a:r>
            <a:br>
              <a:rPr lang="en-US" altLang="en-US" smtClean="0"/>
            </a:br>
            <a:r>
              <a:rPr lang="en-US" altLang="en-US" smtClean="0"/>
              <a:t>Energy Budget</a:t>
            </a:r>
          </a:p>
        </p:txBody>
      </p:sp>
      <p:sp>
        <p:nvSpPr>
          <p:cNvPr id="3" name="Subtitle 2"/>
          <p:cNvSpPr>
            <a:spLocks noGrp="1"/>
          </p:cNvSpPr>
          <p:nvPr>
            <p:ph type="subTitle" idx="1"/>
          </p:nvPr>
        </p:nvSpPr>
        <p:spPr/>
        <p:txBody>
          <a:bodyPr>
            <a:normAutofit/>
          </a:bodyPr>
          <a:lstStyle/>
          <a:p>
            <a:r>
              <a:rPr lang="en-US" altLang="en-US" dirty="0" smtClean="0">
                <a:solidFill>
                  <a:srgbClr val="898989"/>
                </a:solidFill>
              </a:rPr>
              <a:t>Ms. Bankoff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altLang="en-US" smtClean="0"/>
              <a:t>The “Goldilocks” Principle</a:t>
            </a:r>
          </a:p>
        </p:txBody>
      </p:sp>
      <p:pic>
        <p:nvPicPr>
          <p:cNvPr id="28676" name="Picture 7" descr="plantem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417638"/>
            <a:ext cx="72898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8"/>
          <p:cNvSpPr txBox="1">
            <a:spLocks noChangeArrowheads="1"/>
          </p:cNvSpPr>
          <p:nvPr/>
        </p:nvSpPr>
        <p:spPr bwMode="auto">
          <a:xfrm>
            <a:off x="939800" y="5618163"/>
            <a:ext cx="7747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r>
              <a:rPr lang="en-US" altLang="en-US" sz="2800" dirty="0"/>
              <a:t>Mars is too cold, Venus is too hot, </a:t>
            </a:r>
          </a:p>
          <a:p>
            <a:pPr algn="ctr"/>
            <a:r>
              <a:rPr lang="en-US" altLang="en-US" sz="2800" dirty="0"/>
              <a:t>and Earth is just right!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sz="3200" smtClean="0"/>
              <a:t>What if Earth did not have greenhouse gases?</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923579348"/>
              </p:ext>
            </p:extLst>
          </p:nvPr>
        </p:nvGraphicFramePr>
        <p:xfrm>
          <a:off x="4648200" y="1600200"/>
          <a:ext cx="4038600" cy="4816158"/>
        </p:xfrm>
        <a:graphic>
          <a:graphicData uri="http://schemas.openxmlformats.org/drawingml/2006/table">
            <a:tbl>
              <a:tblPr/>
              <a:tblGrid>
                <a:gridCol w="2019300"/>
                <a:gridCol w="2019300"/>
              </a:tblGrid>
              <a:tr h="974725">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charset="0"/>
                          <a:ea typeface="ＭＳ Ｐゴシック" charset="-128"/>
                        </a:rPr>
                        <a:t>Main Greenhouse Gases</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charset="0"/>
                          <a:ea typeface="ＭＳ Ｐゴシック" charset="-128"/>
                        </a:rPr>
                        <a:t>CO</a:t>
                      </a:r>
                      <a:r>
                        <a:rPr kumimoji="0" lang="en-US" altLang="en-US" sz="2400" b="0" i="0" u="none" strike="noStrike" cap="none" normalizeH="0" baseline="-25000" dirty="0" smtClean="0">
                          <a:ln>
                            <a:noFill/>
                          </a:ln>
                          <a:solidFill>
                            <a:schemeClr val="tx1"/>
                          </a:solidFill>
                          <a:effectLst/>
                          <a:latin typeface="Calibri" charset="0"/>
                          <a:ea typeface="ＭＳ Ｐゴシック" charset="-128"/>
                        </a:rPr>
                        <a:t>2</a:t>
                      </a:r>
                      <a:r>
                        <a:rPr kumimoji="0" lang="en-US" altLang="en-US" sz="2400" b="0" i="0" u="none" strike="noStrike" cap="none" normalizeH="0" baseline="0" dirty="0" smtClean="0">
                          <a:ln>
                            <a:noFill/>
                          </a:ln>
                          <a:solidFill>
                            <a:schemeClr val="tx1"/>
                          </a:solidFill>
                          <a:effectLst/>
                          <a:latin typeface="Calibri" charset="0"/>
                          <a:ea typeface="ＭＳ Ｐゴシック" charset="-128"/>
                        </a:rPr>
                        <a:t> and H</a:t>
                      </a:r>
                      <a:r>
                        <a:rPr kumimoji="0" lang="en-US" altLang="en-US" sz="2400" b="0" i="0" u="none" strike="noStrike" cap="none" normalizeH="0" baseline="-25000" dirty="0" smtClean="0">
                          <a:ln>
                            <a:noFill/>
                          </a:ln>
                          <a:solidFill>
                            <a:schemeClr val="tx1"/>
                          </a:solidFill>
                          <a:effectLst/>
                          <a:latin typeface="Calibri" charset="0"/>
                          <a:ea typeface="ＭＳ Ｐゴシック" charset="-128"/>
                        </a:rPr>
                        <a:t>2</a:t>
                      </a:r>
                      <a:r>
                        <a:rPr kumimoji="0" lang="en-US" altLang="en-US" sz="2400" b="0" i="0" u="none" strike="noStrike" cap="none" normalizeH="0" baseline="0" dirty="0" smtClean="0">
                          <a:ln>
                            <a:noFill/>
                          </a:ln>
                          <a:solidFill>
                            <a:schemeClr val="tx1"/>
                          </a:solidFill>
                          <a:effectLst/>
                          <a:latin typeface="Calibri" charset="0"/>
                          <a:ea typeface="ＭＳ Ｐゴシック" charset="-128"/>
                        </a:rPr>
                        <a:t>O</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974725">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charset="0"/>
                          <a:ea typeface="ＭＳ Ｐゴシック" charset="-128"/>
                        </a:rPr>
                        <a:t>Estimated temperature without greenhouse gases</a:t>
                      </a: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charset="0"/>
                          <a:ea typeface="ＭＳ Ｐゴシック" charset="-128"/>
                        </a:rPr>
                        <a:t>-5 °C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charset="0"/>
                          <a:ea typeface="ＭＳ Ｐゴシック" charset="-128"/>
                        </a:rPr>
                        <a:t>(23 °F) </a:t>
                      </a: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charset="0"/>
                          <a:ea typeface="ＭＳ Ｐゴシック" charset="-128"/>
                        </a:rPr>
                        <a:t>Actual average temperature</a:t>
                      </a:r>
                    </a:p>
                  </a:txBody>
                  <a:tcPr horzOverflow="overflow">
                    <a:lnL>
                      <a:noFill/>
                    </a:lnL>
                    <a:lnR>
                      <a:noFill/>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charset="0"/>
                          <a:ea typeface="ＭＳ Ｐゴシック" charset="-128"/>
                        </a:rPr>
                        <a:t>15 °C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charset="0"/>
                          <a:ea typeface="ＭＳ Ｐゴシック" charset="-128"/>
                        </a:rPr>
                        <a:t>(59 °F) </a:t>
                      </a:r>
                    </a:p>
                  </a:txBody>
                  <a:tcPr horzOverflow="overflow">
                    <a:lnL>
                      <a:noFill/>
                    </a:lnL>
                    <a:lnR>
                      <a:noFill/>
                    </a:lnR>
                    <a:lnT>
                      <a:noFill/>
                    </a:lnT>
                    <a:lnB>
                      <a:noFill/>
                    </a:lnB>
                    <a:lnTlToBr>
                      <a:noFill/>
                    </a:lnTlToBr>
                    <a:lnBlToTr>
                      <a:noFill/>
                    </a:lnBlToTr>
                    <a:noFill/>
                  </a:tcPr>
                </a:tc>
              </a:tr>
              <a:tr h="1463675">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charset="0"/>
                          <a:ea typeface="ＭＳ Ｐゴシック" charset="-128"/>
                        </a:rPr>
                        <a:t>Temperature change because of greenhouse gases</a:t>
                      </a: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37931725" indent="-37474525">
                        <a:spcBef>
                          <a:spcPct val="20000"/>
                        </a:spcBef>
                        <a:buFont typeface="Arial" charset="0"/>
                        <a:defRPr sz="2400">
                          <a:solidFill>
                            <a:schemeClr val="tx1"/>
                          </a:solidFill>
                          <a:latin typeface="Calibri" charset="0"/>
                          <a:ea typeface="ＭＳ Ｐゴシック" charset="-128"/>
                        </a:defRPr>
                      </a:lvl2pPr>
                      <a:lvl3pPr>
                        <a:spcBef>
                          <a:spcPct val="20000"/>
                        </a:spcBef>
                        <a:defRPr sz="2000">
                          <a:solidFill>
                            <a:schemeClr val="tx1"/>
                          </a:solidFill>
                          <a:latin typeface="Calibri" charset="0"/>
                          <a:ea typeface="ＭＳ Ｐゴシック" charset="-128"/>
                        </a:defRPr>
                      </a:lvl3pPr>
                      <a:lvl4pPr>
                        <a:spcBef>
                          <a:spcPct val="20000"/>
                        </a:spcBef>
                        <a:defRPr>
                          <a:solidFill>
                            <a:schemeClr val="tx1"/>
                          </a:solidFill>
                          <a:latin typeface="Calibri" charset="0"/>
                          <a:ea typeface="ＭＳ Ｐゴシック" charset="-128"/>
                        </a:defRPr>
                      </a:lvl4pPr>
                      <a:lvl5pPr>
                        <a:spcBef>
                          <a:spcPct val="20000"/>
                        </a:spcBef>
                        <a:defRPr>
                          <a:solidFill>
                            <a:schemeClr val="tx1"/>
                          </a:solidFill>
                          <a:latin typeface="Calibri" charset="0"/>
                          <a:ea typeface="ＭＳ Ｐゴシック" charset="-128"/>
                        </a:defRPr>
                      </a:lvl5pPr>
                      <a:lvl6pPr marL="457200" fontAlgn="base">
                        <a:spcBef>
                          <a:spcPct val="20000"/>
                        </a:spcBef>
                        <a:spcAft>
                          <a:spcPct val="0"/>
                        </a:spcAft>
                        <a:defRPr>
                          <a:solidFill>
                            <a:schemeClr val="tx1"/>
                          </a:solidFill>
                          <a:latin typeface="Calibri" charset="0"/>
                          <a:ea typeface="ＭＳ Ｐゴシック" charset="-128"/>
                        </a:defRPr>
                      </a:lvl6pPr>
                      <a:lvl7pPr marL="914400" fontAlgn="base">
                        <a:spcBef>
                          <a:spcPct val="20000"/>
                        </a:spcBef>
                        <a:spcAft>
                          <a:spcPct val="0"/>
                        </a:spcAft>
                        <a:defRPr>
                          <a:solidFill>
                            <a:schemeClr val="tx1"/>
                          </a:solidFill>
                          <a:latin typeface="Calibri" charset="0"/>
                          <a:ea typeface="ＭＳ Ｐゴシック" charset="-128"/>
                        </a:defRPr>
                      </a:lvl7pPr>
                      <a:lvl8pPr marL="1371600" fontAlgn="base">
                        <a:spcBef>
                          <a:spcPct val="20000"/>
                        </a:spcBef>
                        <a:spcAft>
                          <a:spcPct val="0"/>
                        </a:spcAft>
                        <a:defRPr>
                          <a:solidFill>
                            <a:schemeClr val="tx1"/>
                          </a:solidFill>
                          <a:latin typeface="Calibri" charset="0"/>
                          <a:ea typeface="ＭＳ Ｐゴシック" charset="-128"/>
                        </a:defRPr>
                      </a:lvl8pPr>
                      <a:lvl9pPr marL="1828800" fontAlgn="base">
                        <a:spcBef>
                          <a:spcPct val="20000"/>
                        </a:spcBef>
                        <a:spcAft>
                          <a:spcPct val="0"/>
                        </a:spcAft>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charset="0"/>
                          <a:ea typeface="ＭＳ Ｐゴシック" charset="-128"/>
                        </a:rPr>
                        <a:t>20 °C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charset="0"/>
                          <a:ea typeface="ＭＳ Ｐゴシック" charset="-128"/>
                        </a:rPr>
                        <a:t>(36 °F) </a:t>
                      </a: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pic>
        <p:nvPicPr>
          <p:cNvPr id="30736" name="Content Placeholder 9" descr="earth.jpg"/>
          <p:cNvPicPr>
            <a:picLocks noGrp="1"/>
          </p:cNvPicPr>
          <p:nvPr>
            <p:ph sz="half" idx="1"/>
          </p:nvPr>
        </p:nvPicPr>
        <p:blipFill>
          <a:blip r:embed="rId3">
            <a:extLst>
              <a:ext uri="{28A0092B-C50C-407E-A947-70E740481C1C}">
                <a14:useLocalDpi xmlns:a14="http://schemas.microsoft.com/office/drawing/2010/main" val="0"/>
              </a:ext>
            </a:extLst>
          </a:blip>
          <a:srcRect t="-6033" b="-6033"/>
          <a:stretch>
            <a:fillRect/>
          </a:stretch>
        </p:blipFill>
        <p:spPr>
          <a:xfrm>
            <a:off x="457200" y="1600200"/>
            <a:ext cx="403860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smtClean="0"/>
          </a:p>
        </p:txBody>
      </p:sp>
      <p:pic>
        <p:nvPicPr>
          <p:cNvPr id="348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03188"/>
            <a:ext cx="86868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nut 1"/>
          <p:cNvSpPr/>
          <p:nvPr/>
        </p:nvSpPr>
        <p:spPr>
          <a:xfrm>
            <a:off x="4038600" y="371475"/>
            <a:ext cx="1419225" cy="819150"/>
          </a:xfrm>
          <a:prstGeom prst="donut">
            <a:avLst>
              <a:gd name="adj" fmla="val 8582"/>
            </a:avLst>
          </a:prstGeom>
          <a:solidFill>
            <a:srgbClr val="00B0F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1219200" y="1190625"/>
            <a:ext cx="1419225" cy="819150"/>
          </a:xfrm>
          <a:prstGeom prst="donut">
            <a:avLst>
              <a:gd name="adj" fmla="val 8582"/>
            </a:avLst>
          </a:prstGeom>
          <a:solidFill>
            <a:srgbClr val="00B0F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7675563" y="598488"/>
            <a:ext cx="1419225" cy="819150"/>
          </a:xfrm>
          <a:prstGeom prst="donut">
            <a:avLst>
              <a:gd name="adj" fmla="val 8582"/>
            </a:avLst>
          </a:prstGeom>
          <a:solidFill>
            <a:srgbClr val="00B0F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p:txBody>
          <a:bodyPr/>
          <a:lstStyle/>
          <a:p>
            <a:r>
              <a:rPr lang="en-US" altLang="en-US" smtClean="0"/>
              <a:t>Frequency</a:t>
            </a:r>
          </a:p>
        </p:txBody>
      </p:sp>
      <p:pic>
        <p:nvPicPr>
          <p:cNvPr id="3686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733550"/>
            <a:ext cx="5588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hlinkClick r:id="rId2"/>
              </a:rPr>
              <a:t>http://education.jlab.org/reading/energy_budget.html</a:t>
            </a:r>
            <a:r>
              <a:rPr lang="en-US" dirty="0" smtClean="0"/>
              <a:t> </a:t>
            </a:r>
            <a:endParaRPr lang="en-US" dirty="0"/>
          </a:p>
        </p:txBody>
      </p:sp>
    </p:spTree>
    <p:extLst>
      <p:ext uri="{BB962C8B-B14F-4D97-AF65-F5344CB8AC3E}">
        <p14:creationId xmlns:p14="http://schemas.microsoft.com/office/powerpoint/2010/main" val="2459922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Learning goals </a:t>
            </a:r>
          </a:p>
        </p:txBody>
      </p:sp>
      <p:sp>
        <p:nvSpPr>
          <p:cNvPr id="17411" name="Content Placeholder 3"/>
          <p:cNvSpPr>
            <a:spLocks noGrp="1"/>
          </p:cNvSpPr>
          <p:nvPr>
            <p:ph idx="1"/>
          </p:nvPr>
        </p:nvSpPr>
        <p:spPr/>
        <p:txBody>
          <a:bodyPr/>
          <a:lstStyle/>
          <a:p>
            <a:pPr marL="742950" indent="-742950">
              <a:buFont typeface="+mj-lt"/>
              <a:buAutoNum type="arabicPeriod"/>
            </a:pPr>
            <a:r>
              <a:rPr lang="en-US" altLang="en-US" sz="2800" dirty="0" smtClean="0">
                <a:solidFill>
                  <a:srgbClr val="000000"/>
                </a:solidFill>
                <a:latin typeface="Arial" charset="0"/>
                <a:cs typeface="Arial" charset="0"/>
              </a:rPr>
              <a:t>What are greenhouse gases?</a:t>
            </a:r>
          </a:p>
          <a:p>
            <a:pPr marL="742950" indent="-742950">
              <a:buFont typeface="+mj-lt"/>
              <a:buAutoNum type="arabicPeriod"/>
            </a:pPr>
            <a:r>
              <a:rPr lang="en-US" altLang="en-US" sz="2800" dirty="0" smtClean="0">
                <a:solidFill>
                  <a:srgbClr val="000000"/>
                </a:solidFill>
                <a:latin typeface="Arial" charset="0"/>
                <a:cs typeface="Arial" charset="0"/>
              </a:rPr>
              <a:t>Where do they come from?</a:t>
            </a:r>
          </a:p>
          <a:p>
            <a:pPr marL="742950" indent="-742950">
              <a:buFont typeface="+mj-lt"/>
              <a:buAutoNum type="arabicPeriod"/>
            </a:pPr>
            <a:r>
              <a:rPr lang="en-US" altLang="en-US" sz="2800" dirty="0" smtClean="0">
                <a:solidFill>
                  <a:srgbClr val="000000"/>
                </a:solidFill>
                <a:latin typeface="Arial" charset="0"/>
                <a:cs typeface="Arial" charset="0"/>
              </a:rPr>
              <a:t>How do they work?</a:t>
            </a:r>
            <a:endParaRPr lang="en-US" altLang="en-US" sz="2800" dirty="0" smtClean="0"/>
          </a:p>
          <a:p>
            <a:endParaRPr lang="en-US" alt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4840"/>
            <a:ext cx="9001125" cy="1890609"/>
          </a:xfrm>
        </p:spPr>
        <p:txBody>
          <a:bodyPr>
            <a:normAutofit/>
          </a:bodyPr>
          <a:lstStyle/>
          <a:p>
            <a:r>
              <a:rPr lang="en-US" altLang="en-US" sz="3100" dirty="0" smtClean="0"/>
              <a:t>If the </a:t>
            </a:r>
            <a:r>
              <a:rPr lang="en-US" altLang="en-US" sz="3100" dirty="0" smtClean="0">
                <a:solidFill>
                  <a:srgbClr val="FF0000"/>
                </a:solidFill>
              </a:rPr>
              <a:t>amount of energy that comes into Earth</a:t>
            </a:r>
            <a:r>
              <a:rPr lang="en-US" altLang="en-US" sz="3100" dirty="0"/>
              <a:t> </a:t>
            </a:r>
            <a:r>
              <a:rPr lang="en-US" altLang="en-US" sz="3100" dirty="0" smtClean="0"/>
              <a:t/>
            </a:r>
            <a:br>
              <a:rPr lang="en-US" altLang="en-US" sz="3100" dirty="0" smtClean="0"/>
            </a:br>
            <a:r>
              <a:rPr lang="en-US" altLang="en-US" sz="3100" dirty="0" smtClean="0"/>
              <a:t>is the same </a:t>
            </a:r>
            <a:r>
              <a:rPr lang="en-US" altLang="en-US" sz="3100" dirty="0" smtClean="0">
                <a:solidFill>
                  <a:srgbClr val="00B0F0"/>
                </a:solidFill>
              </a:rPr>
              <a:t>amount of energy that goes out of Earth</a:t>
            </a:r>
            <a:r>
              <a:rPr lang="en-US" altLang="en-US" sz="3100" dirty="0"/>
              <a:t> </a:t>
            </a:r>
            <a:r>
              <a:rPr lang="en-US" altLang="en-US" sz="3100" dirty="0" smtClean="0"/>
              <a:t>…</a:t>
            </a:r>
            <a:r>
              <a:rPr lang="en-US" altLang="en-US" sz="4000" dirty="0" smtClean="0"/>
              <a:t/>
            </a:r>
            <a:br>
              <a:rPr lang="en-US" altLang="en-US" sz="4000" dirty="0" smtClean="0"/>
            </a:br>
            <a:endParaRPr lang="en-US" altLang="en-US" sz="4000" dirty="0" smtClean="0"/>
          </a:p>
        </p:txBody>
      </p:sp>
      <p:pic>
        <p:nvPicPr>
          <p:cNvPr id="19461" name="Picture 5" descr="Image result for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972" y="536996"/>
            <a:ext cx="3230245" cy="323024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221547" y="1133475"/>
            <a:ext cx="2257425" cy="8001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Hits earth</a:t>
            </a:r>
            <a:endParaRPr lang="en-US" dirty="0"/>
          </a:p>
        </p:txBody>
      </p:sp>
      <p:sp>
        <p:nvSpPr>
          <p:cNvPr id="6" name="Right Arrow 5"/>
          <p:cNvSpPr/>
          <p:nvPr/>
        </p:nvSpPr>
        <p:spPr>
          <a:xfrm flipH="1">
            <a:off x="2221547" y="2152118"/>
            <a:ext cx="2257425" cy="800100"/>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Reflected</a:t>
            </a:r>
            <a:endParaRPr lang="en-US" dirty="0"/>
          </a:p>
        </p:txBody>
      </p:sp>
      <p:sp>
        <p:nvSpPr>
          <p:cNvPr id="5" name="TextBox 4"/>
          <p:cNvSpPr txBox="1"/>
          <p:nvPr/>
        </p:nvSpPr>
        <p:spPr>
          <a:xfrm>
            <a:off x="428625" y="5151506"/>
            <a:ext cx="8315325" cy="707886"/>
          </a:xfrm>
          <a:prstGeom prst="rect">
            <a:avLst/>
          </a:prstGeom>
          <a:noFill/>
        </p:spPr>
        <p:txBody>
          <a:bodyPr wrap="square" rtlCol="0">
            <a:spAutoFit/>
          </a:bodyPr>
          <a:lstStyle/>
          <a:p>
            <a:pPr algn="ctr"/>
            <a:r>
              <a:rPr lang="en-US" altLang="en-US" sz="4000" dirty="0" smtClean="0"/>
              <a:t>how can our planet stay warm?</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096" y="1534928"/>
            <a:ext cx="4221678" cy="1143000"/>
          </a:xfrm>
        </p:spPr>
        <p:txBody>
          <a:bodyPr/>
          <a:lstStyle/>
          <a:p>
            <a:r>
              <a:rPr lang="en-US" altLang="en-US" dirty="0" smtClean="0"/>
              <a:t>A greenhouse . . . </a:t>
            </a:r>
          </a:p>
        </p:txBody>
      </p:sp>
      <p:pic>
        <p:nvPicPr>
          <p:cNvPr id="204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582" y="1417638"/>
            <a:ext cx="4703496"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ar in the sun"/>
          <p:cNvPicPr>
            <a:picLocks noChangeAspect="1" noChangeArrowheads="1"/>
          </p:cNvPicPr>
          <p:nvPr/>
        </p:nvPicPr>
        <p:blipFill rotWithShape="1">
          <a:blip r:embed="rId4">
            <a:extLst>
              <a:ext uri="{28A0092B-C50C-407E-A947-70E740481C1C}">
                <a14:useLocalDpi xmlns:a14="http://schemas.microsoft.com/office/drawing/2010/main" val="0"/>
              </a:ext>
            </a:extLst>
          </a:blip>
          <a:srcRect l="20764" r="16641" b="40000"/>
          <a:stretch/>
        </p:blipFill>
        <p:spPr bwMode="auto">
          <a:xfrm>
            <a:off x="0" y="3574968"/>
            <a:ext cx="4673761" cy="3283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What is the greenhouse effect?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reenhouse_effec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8" y="492125"/>
            <a:ext cx="8940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Image result for atmosphere com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2200275"/>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altLang="en-US" sz="4000" smtClean="0"/>
              <a:t>Composition of the Earth’s Atmosphere</a:t>
            </a:r>
          </a:p>
        </p:txBody>
      </p:sp>
      <p:sp>
        <p:nvSpPr>
          <p:cNvPr id="24579" name="Content Placeholder 8"/>
          <p:cNvSpPr>
            <a:spLocks noGrp="1"/>
          </p:cNvSpPr>
          <p:nvPr>
            <p:ph sz="half" idx="2"/>
          </p:nvPr>
        </p:nvSpPr>
        <p:spPr>
          <a:xfrm>
            <a:off x="4648200" y="1600200"/>
            <a:ext cx="4038600" cy="4525963"/>
          </a:xfrm>
        </p:spPr>
        <p:txBody>
          <a:bodyPr/>
          <a:lstStyle/>
          <a:p>
            <a:r>
              <a:rPr lang="en-US" altLang="en-US" dirty="0" smtClean="0"/>
              <a:t>Nitrogen N</a:t>
            </a:r>
            <a:r>
              <a:rPr lang="en-US" altLang="en-US" baseline="-25000" dirty="0" smtClean="0"/>
              <a:t>2</a:t>
            </a:r>
            <a:r>
              <a:rPr lang="en-US" altLang="en-US" dirty="0" smtClean="0"/>
              <a:t> = 78 %</a:t>
            </a:r>
          </a:p>
          <a:p>
            <a:r>
              <a:rPr lang="en-US" altLang="en-US" dirty="0" smtClean="0"/>
              <a:t>Oxygen O</a:t>
            </a:r>
            <a:r>
              <a:rPr lang="en-US" altLang="en-US" baseline="-25000" dirty="0" smtClean="0"/>
              <a:t>2</a:t>
            </a:r>
            <a:r>
              <a:rPr lang="en-US" altLang="en-US" dirty="0" smtClean="0"/>
              <a:t>  = 21 %</a:t>
            </a:r>
          </a:p>
          <a:p>
            <a:r>
              <a:rPr lang="en-US" altLang="en-US" dirty="0" smtClean="0"/>
              <a:t>Argon </a:t>
            </a:r>
            <a:r>
              <a:rPr lang="en-US" altLang="en-US" dirty="0" err="1" smtClean="0"/>
              <a:t>Ar</a:t>
            </a:r>
            <a:r>
              <a:rPr lang="en-US" altLang="en-US" dirty="0" smtClean="0"/>
              <a:t>  = 0.9 %</a:t>
            </a:r>
          </a:p>
          <a:p>
            <a:r>
              <a:rPr lang="en-US" altLang="en-US" dirty="0" smtClean="0"/>
              <a:t>Other = &lt;0.1%</a:t>
            </a:r>
          </a:p>
          <a:p>
            <a:pPr lvl="1"/>
            <a:r>
              <a:rPr lang="en-US" altLang="en-US" dirty="0" smtClean="0"/>
              <a:t>Carbon Dioxide CO</a:t>
            </a:r>
            <a:r>
              <a:rPr lang="en-US" altLang="en-US" baseline="-25000" dirty="0" smtClean="0"/>
              <a:t>2</a:t>
            </a:r>
          </a:p>
          <a:p>
            <a:pPr lvl="1"/>
            <a:r>
              <a:rPr lang="en-US" altLang="en-US" dirty="0" smtClean="0"/>
              <a:t>Methane CH</a:t>
            </a:r>
            <a:r>
              <a:rPr lang="en-US" altLang="en-US" baseline="-25000" dirty="0" smtClean="0"/>
              <a:t>4</a:t>
            </a:r>
            <a:r>
              <a:rPr lang="en-US" altLang="en-US" dirty="0" smtClean="0"/>
              <a:t> </a:t>
            </a:r>
          </a:p>
          <a:p>
            <a:pPr lvl="1"/>
            <a:r>
              <a:rPr lang="en-US" altLang="en-US" dirty="0" smtClean="0"/>
              <a:t>Nitrous Oxide NO</a:t>
            </a:r>
            <a:r>
              <a:rPr lang="en-US" altLang="en-US" baseline="-25000" dirty="0" smtClean="0"/>
              <a:t>2</a:t>
            </a:r>
          </a:p>
          <a:p>
            <a:pPr lvl="1"/>
            <a:r>
              <a:rPr lang="en-US" altLang="en-US" dirty="0" smtClean="0"/>
              <a:t>Ozone O</a:t>
            </a:r>
            <a:r>
              <a:rPr lang="en-US" altLang="en-US" baseline="-25000" dirty="0" smtClean="0"/>
              <a:t>3</a:t>
            </a:r>
          </a:p>
          <a:p>
            <a:pPr lvl="1"/>
            <a:r>
              <a:rPr lang="en-US" altLang="en-US" dirty="0" smtClean="0"/>
              <a:t>Hydrogen</a:t>
            </a:r>
          </a:p>
          <a:p>
            <a:pPr lvl="1"/>
            <a:endParaRPr lang="en-US" altLang="en-US" dirty="0" smtClean="0"/>
          </a:p>
          <a:p>
            <a:pPr lvl="1"/>
            <a:endParaRPr lang="en-US" altLang="en-US"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Greenhouse Gases</a:t>
            </a:r>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0988" y="1417638"/>
            <a:ext cx="5649912"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76200" y="1417638"/>
            <a:ext cx="2857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r>
              <a:rPr lang="en-US" altLang="en-US" sz="3200" dirty="0"/>
              <a:t>Carbon Dioxide</a:t>
            </a:r>
          </a:p>
          <a:p>
            <a:endParaRPr lang="en-US" altLang="en-US" sz="3200" dirty="0"/>
          </a:p>
          <a:p>
            <a:r>
              <a:rPr lang="en-US" altLang="en-US" sz="3200" dirty="0"/>
              <a:t>Water</a:t>
            </a:r>
          </a:p>
          <a:p>
            <a:endParaRPr lang="en-US" altLang="en-US" sz="3200" dirty="0"/>
          </a:p>
          <a:p>
            <a:r>
              <a:rPr lang="en-US" altLang="en-US" sz="3200" dirty="0"/>
              <a:t>Methane</a:t>
            </a:r>
          </a:p>
          <a:p>
            <a:endParaRPr lang="en-US" altLang="en-US" sz="3200" dirty="0"/>
          </a:p>
          <a:p>
            <a:r>
              <a:rPr lang="en-US" altLang="en-US" sz="3200" dirty="0"/>
              <a:t>Nitrous Oxide</a:t>
            </a:r>
          </a:p>
          <a:p>
            <a:endParaRPr lang="en-US" altLang="en-US" sz="3200" dirty="0"/>
          </a:p>
          <a:p>
            <a:r>
              <a:rPr lang="en-US" altLang="en-US" sz="3200" dirty="0"/>
              <a:t>Ozone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973</TotalTime>
  <Words>1552</Words>
  <Application>Microsoft Office PowerPoint</Application>
  <PresentationFormat>On-screen Show (4:3)</PresentationFormat>
  <Paragraphs>100</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Greenhouse Gases and  Energy Budget</vt:lpstr>
      <vt:lpstr>Quiz</vt:lpstr>
      <vt:lpstr>Learning goals </vt:lpstr>
      <vt:lpstr>If the amount of energy that comes into Earth  is the same amount of energy that goes out of Earth … </vt:lpstr>
      <vt:lpstr>A greenhouse . . . </vt:lpstr>
      <vt:lpstr>What is the greenhouse effect?</vt:lpstr>
      <vt:lpstr>PowerPoint Presentation</vt:lpstr>
      <vt:lpstr>Composition of the Earth’s Atmosphere</vt:lpstr>
      <vt:lpstr>Greenhouse Gases</vt:lpstr>
      <vt:lpstr>The “Goldilocks” Principle</vt:lpstr>
      <vt:lpstr>What if Earth did not have greenhouse gases?</vt:lpstr>
      <vt:lpstr>PowerPoint Presentation</vt:lpstr>
      <vt:lpstr>Frequency</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Greenhouse Gases and Energy Balance</dc:title>
  <dc:creator>Jennifer Saltzman</dc:creator>
  <cp:lastModifiedBy>User</cp:lastModifiedBy>
  <cp:revision>44</cp:revision>
  <cp:lastPrinted>2010-04-09T18:12:12Z</cp:lastPrinted>
  <dcterms:created xsi:type="dcterms:W3CDTF">2012-03-22T22:12:32Z</dcterms:created>
  <dcterms:modified xsi:type="dcterms:W3CDTF">2017-05-08T16:13:35Z</dcterms:modified>
</cp:coreProperties>
</file>